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70" r:id="rId10"/>
    <p:sldId id="262" r:id="rId11"/>
    <p:sldId id="268" r:id="rId12"/>
    <p:sldId id="263" r:id="rId13"/>
    <p:sldId id="264" r:id="rId14"/>
    <p:sldId id="269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7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AE723-9CF3-45F9-92B8-F994DBF5FF6E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0E79-6194-41B4-9F2A-48750867F1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0E79-6194-41B4-9F2A-48750867F1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vwbpe.org</a:t>
            </a:r>
            <a:r>
              <a:rPr lang="cs-CZ" dirty="0" smtClean="0"/>
              <a:t>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0E79-6194-41B4-9F2A-48750867F1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3489-9249-4640-BED6-34D7AB8F0A2F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DisCo</a:t>
            </a:r>
            <a:r>
              <a:rPr lang="cs-CZ" dirty="0" smtClean="0"/>
              <a:t> 2010, 23. – 25.6. 2010, Plzeň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03A2-4D2A-4C1A-910F-5950A1FD8BCA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634-F725-4798-832D-0D6EFE54A5B0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F191-54E0-4EFB-A241-94F319500969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7030A0"/>
                </a:solidFill>
              </a:defRPr>
            </a:lvl1pPr>
          </a:lstStyle>
          <a:p>
            <a:r>
              <a:rPr lang="cs-CZ" dirty="0" err="1" smtClean="0"/>
              <a:t>DisCo</a:t>
            </a:r>
            <a:r>
              <a:rPr lang="cs-CZ" dirty="0" smtClean="0"/>
              <a:t> 2010, 23. – 25.6. 2010, Plzeň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2C75-DA0F-41B5-853B-30B6F9C3BED9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6698-EC90-40D9-9CC0-3D9E0734E319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D4F9-1582-4850-9C43-4F87E3153C03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657-70DA-44EA-AF89-F24F840F4335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E16D-D780-4B33-A8F5-6B4AA01EE14D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5A6-E4D8-41FD-9709-1CD4B7E04802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7BC6634-185E-4835-A7B0-4230CE6DFB56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DisCo 2010, 23. – 25.6. 2010, Plzeň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CF8D39-DD35-4CED-8A44-3EC57EDC4EB8}" type="datetime1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cs-CZ" smtClean="0"/>
              <a:t>DisCo 2010, 23. – 25.6. 2010, Plzeň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Možnosti využití virtuálních světů k výuce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Kamila Olševičová, Karel Mls</a:t>
            </a:r>
          </a:p>
          <a:p>
            <a:r>
              <a:rPr lang="cs-CZ" dirty="0" smtClean="0"/>
              <a:t>Fakulta informatiky a managementu</a:t>
            </a:r>
          </a:p>
          <a:p>
            <a:r>
              <a:rPr lang="cs-CZ" dirty="0" smtClean="0"/>
              <a:t>Univerzita Hradec Králové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MMOLE  SLOODLE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SLOODLE – </a:t>
            </a:r>
            <a:r>
              <a:rPr lang="cs-CZ" dirty="0" err="1" smtClean="0"/>
              <a:t>Simulation</a:t>
            </a:r>
            <a:r>
              <a:rPr lang="cs-CZ" dirty="0" smtClean="0"/>
              <a:t> </a:t>
            </a:r>
            <a:r>
              <a:rPr lang="cs-CZ" dirty="0" err="1" smtClean="0"/>
              <a:t>Linked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pPr lvl="1"/>
            <a:r>
              <a:rPr lang="cs-CZ" dirty="0" smtClean="0"/>
              <a:t>Open </a:t>
            </a:r>
            <a:r>
              <a:rPr lang="cs-CZ" dirty="0" err="1" smtClean="0"/>
              <a:t>Source</a:t>
            </a:r>
            <a:r>
              <a:rPr lang="cs-CZ" dirty="0" smtClean="0"/>
              <a:t> projekt propojující SL se systémem </a:t>
            </a:r>
            <a:r>
              <a:rPr lang="cs-CZ" dirty="0" err="1" smtClean="0"/>
              <a:t>Moodle</a:t>
            </a:r>
            <a:endParaRPr lang="cs-CZ" dirty="0" smtClean="0"/>
          </a:p>
          <a:p>
            <a:pPr lvl="1"/>
            <a:r>
              <a:rPr lang="cs-CZ" dirty="0" smtClean="0"/>
              <a:t>Propojení nad společnou databází prostřednictvím logické vrstvy obou aplikací</a:t>
            </a:r>
          </a:p>
          <a:p>
            <a:pPr lvl="1"/>
            <a:r>
              <a:rPr lang="cs-CZ" dirty="0" smtClean="0"/>
              <a:t>Využívá specifických zobrazovacích možností obou aplikací</a:t>
            </a:r>
          </a:p>
          <a:p>
            <a:pPr lvl="1"/>
            <a:r>
              <a:rPr lang="cs-CZ" dirty="0" smtClean="0"/>
              <a:t>Umožňuje:</a:t>
            </a:r>
          </a:p>
          <a:p>
            <a:pPr lvl="2"/>
            <a:r>
              <a:rPr lang="cs-CZ" dirty="0" smtClean="0"/>
              <a:t>Propojit identitu studenta v </a:t>
            </a:r>
            <a:r>
              <a:rPr lang="cs-CZ" dirty="0" err="1" smtClean="0"/>
              <a:t>Moodle</a:t>
            </a:r>
            <a:r>
              <a:rPr lang="cs-CZ" dirty="0" smtClean="0"/>
              <a:t> s jeho </a:t>
            </a:r>
            <a:r>
              <a:rPr lang="cs-CZ" dirty="0" err="1" smtClean="0"/>
              <a:t>avatarem</a:t>
            </a:r>
            <a:r>
              <a:rPr lang="cs-CZ" dirty="0" smtClean="0"/>
              <a:t> v SL</a:t>
            </a:r>
          </a:p>
          <a:p>
            <a:pPr lvl="2"/>
            <a:r>
              <a:rPr lang="cs-CZ" dirty="0" smtClean="0"/>
              <a:t>Komunikovat po chatu v SL a ukládat průběh diskuze do databáze v </a:t>
            </a:r>
            <a:r>
              <a:rPr lang="cs-CZ" dirty="0" err="1" smtClean="0"/>
              <a:t>Moodle</a:t>
            </a:r>
            <a:endParaRPr lang="cs-CZ" dirty="0" smtClean="0"/>
          </a:p>
          <a:p>
            <a:pPr lvl="2"/>
            <a:r>
              <a:rPr lang="cs-CZ" dirty="0" smtClean="0"/>
              <a:t>Vytvářet studijní obsah, který má být řešen v 3D prostředí a výsledky ukládat v databázi </a:t>
            </a:r>
            <a:r>
              <a:rPr lang="cs-CZ" dirty="0" err="1" smtClean="0"/>
              <a:t>Moodle</a:t>
            </a:r>
            <a:endParaRPr lang="cs-CZ" dirty="0" smtClean="0"/>
          </a:p>
          <a:p>
            <a:pPr lvl="2"/>
            <a:r>
              <a:rPr lang="cs-CZ" dirty="0" smtClean="0"/>
              <a:t>Prezentovat v SL prostředí další informace z </a:t>
            </a:r>
            <a:r>
              <a:rPr lang="cs-CZ" dirty="0" err="1" smtClean="0"/>
              <a:t>Moodle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8840"/>
            <a:ext cx="7620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Virtuální světy a handicapovaní uživatelé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Usnadnění přístupu handicapovaným studentům ke kolektivním činnostem</a:t>
            </a:r>
          </a:p>
          <a:p>
            <a:r>
              <a:rPr lang="cs-CZ" dirty="0" smtClean="0"/>
              <a:t>Omezení uživatelů se specifickými potřebami (nevidomí a neslyšící)</a:t>
            </a:r>
          </a:p>
          <a:p>
            <a:pPr lvl="1"/>
            <a:r>
              <a:rPr lang="cs-CZ" dirty="0" smtClean="0"/>
              <a:t>Speciální řešení – virtuální pomůcky, alternativní prohlížeče</a:t>
            </a:r>
          </a:p>
          <a:p>
            <a:pPr lvl="1"/>
            <a:r>
              <a:rPr lang="cs-CZ" dirty="0" smtClean="0"/>
              <a:t>Propagace formou akcí – Den Helen Kellerové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Virtuální věty jako specifické vzdělávací platformy</a:t>
            </a:r>
          </a:p>
          <a:p>
            <a:r>
              <a:rPr lang="cs-CZ" dirty="0" smtClean="0"/>
              <a:t>Jejich novost je pro studenty atraktivní</a:t>
            </a:r>
          </a:p>
          <a:p>
            <a:r>
              <a:rPr lang="cs-CZ" dirty="0" smtClean="0"/>
              <a:t>Možná rizika:</a:t>
            </a:r>
          </a:p>
          <a:p>
            <a:pPr lvl="1"/>
            <a:r>
              <a:rPr lang="cs-CZ" dirty="0" smtClean="0"/>
              <a:t>Náročná tvorba propracovaných prezentací  ve VS</a:t>
            </a:r>
          </a:p>
          <a:p>
            <a:pPr lvl="1"/>
            <a:r>
              <a:rPr lang="cs-CZ" dirty="0" smtClean="0"/>
              <a:t>Potřeba nových výukových formátů (hry na role, virtuální exkurze, kooperativní aktivity)</a:t>
            </a:r>
          </a:p>
          <a:p>
            <a:pPr lvl="1"/>
            <a:r>
              <a:rPr lang="cs-CZ" dirty="0" smtClean="0"/>
              <a:t>Paralelní komunikace a její řízení</a:t>
            </a:r>
          </a:p>
          <a:p>
            <a:r>
              <a:rPr lang="cs-CZ" dirty="0" smtClean="0"/>
              <a:t>Nestačí vybudovat samotné virtuální prostředí, vytvořit výukové materiály – důležitá je motivace studentů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  <p:pic>
        <p:nvPicPr>
          <p:cNvPr id="5" name="Zástupný symbol pro obsah 4" descr="Snapshot_00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785" y="1774825"/>
            <a:ext cx="632443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Virtuální realita a virtuální světy</a:t>
            </a:r>
          </a:p>
          <a:p>
            <a:r>
              <a:rPr lang="cs-CZ" dirty="0" smtClean="0"/>
              <a:t>Virtuální svět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 smtClean="0"/>
          </a:p>
          <a:p>
            <a:r>
              <a:rPr lang="cs-CZ" dirty="0" smtClean="0"/>
              <a:t>Masivní </a:t>
            </a:r>
            <a:r>
              <a:rPr lang="cs-CZ" dirty="0" err="1" smtClean="0"/>
              <a:t>multi</a:t>
            </a:r>
            <a:r>
              <a:rPr lang="cs-CZ" dirty="0" smtClean="0"/>
              <a:t>-uživatelské výukové systémy</a:t>
            </a:r>
          </a:p>
          <a:p>
            <a:r>
              <a:rPr lang="cs-CZ" dirty="0" smtClean="0"/>
              <a:t>MMOLE  SLOODLE</a:t>
            </a:r>
          </a:p>
          <a:p>
            <a:r>
              <a:rPr lang="cs-CZ" dirty="0" smtClean="0"/>
              <a:t>Virtuální světy a handicapovaní uživatelé</a:t>
            </a:r>
          </a:p>
          <a:p>
            <a:r>
              <a:rPr lang="cs-CZ" dirty="0" smtClean="0"/>
              <a:t>Závěr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Informační technologie jako </a:t>
            </a:r>
            <a:r>
              <a:rPr lang="cs-CZ" dirty="0" smtClean="0"/>
              <a:t>platformy pro komunikaci a kooperaci</a:t>
            </a:r>
            <a:endParaRPr lang="cs-CZ" dirty="0" smtClean="0"/>
          </a:p>
          <a:p>
            <a:r>
              <a:rPr lang="cs-CZ" dirty="0" smtClean="0"/>
              <a:t>Život se </a:t>
            </a:r>
            <a:r>
              <a:rPr lang="cs-CZ" dirty="0" err="1" smtClean="0"/>
              <a:t>virtualizuje</a:t>
            </a:r>
            <a:endParaRPr lang="cs-CZ" dirty="0" smtClean="0"/>
          </a:p>
          <a:p>
            <a:pPr lvl="1"/>
            <a:r>
              <a:rPr lang="cs-CZ" dirty="0" smtClean="0"/>
              <a:t>Online prostředí pro spolupráci</a:t>
            </a:r>
          </a:p>
          <a:p>
            <a:pPr lvl="1"/>
            <a:r>
              <a:rPr lang="cs-CZ" dirty="0" smtClean="0"/>
              <a:t>Videokonference</a:t>
            </a:r>
          </a:p>
          <a:p>
            <a:pPr lvl="1"/>
            <a:r>
              <a:rPr lang="cs-CZ" dirty="0" smtClean="0"/>
              <a:t>Online obchody</a:t>
            </a:r>
            <a:endParaRPr lang="cs-CZ" dirty="0" smtClean="0"/>
          </a:p>
          <a:p>
            <a:pPr lvl="1"/>
            <a:r>
              <a:rPr lang="cs-CZ" dirty="0" smtClean="0"/>
              <a:t>Sociální sítě</a:t>
            </a:r>
          </a:p>
          <a:p>
            <a:r>
              <a:rPr lang="cs-CZ" dirty="0" smtClean="0"/>
              <a:t>Uplatňování virtuálních technologií v (komerční) praxi</a:t>
            </a:r>
          </a:p>
          <a:p>
            <a:pPr lvl="1"/>
            <a:r>
              <a:rPr lang="cs-CZ" dirty="0" smtClean="0"/>
              <a:t>Součást vzdělání</a:t>
            </a:r>
          </a:p>
          <a:p>
            <a:pPr lvl="1"/>
            <a:r>
              <a:rPr lang="cs-CZ" dirty="0" smtClean="0"/>
              <a:t>Uplatnění ve vzdělávacích procesech</a:t>
            </a:r>
            <a:endParaRPr lang="cs-CZ" dirty="0" smtClean="0"/>
          </a:p>
          <a:p>
            <a:r>
              <a:rPr lang="cs-CZ" dirty="0" smtClean="0"/>
              <a:t>Virtuální světy na univerzitách</a:t>
            </a:r>
          </a:p>
          <a:p>
            <a:pPr lvl="1"/>
            <a:r>
              <a:rPr lang="cs-CZ" dirty="0" smtClean="0"/>
              <a:t>Zázemí pro výzkumnou činnost</a:t>
            </a:r>
          </a:p>
          <a:p>
            <a:pPr lvl="1"/>
            <a:r>
              <a:rPr lang="cs-CZ" dirty="0" smtClean="0"/>
              <a:t>Učební pomůcky</a:t>
            </a:r>
          </a:p>
          <a:p>
            <a:pPr lvl="1"/>
            <a:r>
              <a:rPr lang="cs-CZ" dirty="0" smtClean="0"/>
              <a:t>Nástroj pro komunikaci s veřejností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Virtuální realita a virtuální světy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Technologie oddělené od „reálného“ života (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Wiki</a:t>
            </a:r>
            <a:r>
              <a:rPr lang="cs-CZ" dirty="0" smtClean="0"/>
              <a:t>, </a:t>
            </a:r>
            <a:r>
              <a:rPr lang="cs-CZ" dirty="0" err="1" smtClean="0"/>
              <a:t>groupware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Virtuální realita simuluje nebo nahrazuje „skutečné“ prostředí, dění a mezilidské interakce</a:t>
            </a:r>
          </a:p>
          <a:p>
            <a:r>
              <a:rPr lang="cs-CZ" dirty="0" smtClean="0"/>
              <a:t>Virtuální světy jako platformy pro umělý život, kde lidé jsou zastoupeni svými </a:t>
            </a:r>
            <a:r>
              <a:rPr lang="cs-CZ" dirty="0" err="1" smtClean="0"/>
              <a:t>avatary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Virtuální prostor a čas je sdílen všemi uživateli</a:t>
            </a:r>
          </a:p>
          <a:p>
            <a:pPr lvl="1"/>
            <a:r>
              <a:rPr lang="cs-CZ" dirty="0" smtClean="0"/>
              <a:t>Uživatelské rozhraní je grafické a intuitivní</a:t>
            </a:r>
          </a:p>
          <a:p>
            <a:pPr lvl="1"/>
            <a:r>
              <a:rPr lang="cs-CZ" dirty="0" smtClean="0"/>
              <a:t>VS mohou jeho obyvatelé měnit , změny jsou sdílené</a:t>
            </a:r>
          </a:p>
          <a:p>
            <a:pPr lvl="1"/>
            <a:r>
              <a:rPr lang="cs-CZ" dirty="0" smtClean="0"/>
              <a:t>Čas ve VS plyne nezávisle na přítomnosti konkrétního obyvatele</a:t>
            </a:r>
          </a:p>
          <a:p>
            <a:pPr lvl="1"/>
            <a:r>
              <a:rPr lang="cs-CZ" dirty="0" smtClean="0"/>
              <a:t>Uživatelé mohou komunikovat (textově, hlasově, neverbálně), navazovat vztahy, spolupracovat</a:t>
            </a:r>
          </a:p>
          <a:p>
            <a:pPr lvl="1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svět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Celosvětově nejrozšířenější virtuální 3D svět</a:t>
            </a:r>
          </a:p>
          <a:p>
            <a:pPr lvl="1"/>
            <a:r>
              <a:rPr lang="cs-CZ" dirty="0" smtClean="0"/>
              <a:t>V provozu od 2003</a:t>
            </a:r>
          </a:p>
          <a:p>
            <a:pPr lvl="1"/>
            <a:r>
              <a:rPr lang="cs-CZ" dirty="0" smtClean="0"/>
              <a:t>Základní přístup bezplatný</a:t>
            </a:r>
          </a:p>
          <a:p>
            <a:pPr lvl="1"/>
            <a:r>
              <a:rPr lang="cs-CZ" dirty="0" smtClean="0"/>
              <a:t>Více než 18 mil rezidentů (leden 2010)</a:t>
            </a:r>
          </a:p>
          <a:p>
            <a:pPr lvl="1"/>
            <a:r>
              <a:rPr lang="cs-CZ" dirty="0" smtClean="0"/>
              <a:t>Týdenní návštěvnost přes 500 tisíc rezidentů</a:t>
            </a:r>
          </a:p>
          <a:p>
            <a:pPr lvl="1"/>
            <a:r>
              <a:rPr lang="cs-CZ" dirty="0" smtClean="0"/>
              <a:t>Současné připojení 30-80 tisíc rezidentů</a:t>
            </a:r>
          </a:p>
          <a:p>
            <a:r>
              <a:rPr lang="cs-CZ" dirty="0" smtClean="0"/>
              <a:t>Podporuje audiovizuální komunikaci rezidentů</a:t>
            </a:r>
          </a:p>
          <a:p>
            <a:r>
              <a:rPr lang="cs-CZ" dirty="0" smtClean="0"/>
              <a:t>Umožňuje tvorbu obsahu a jeho jednoduchou autorskou ochranu</a:t>
            </a:r>
          </a:p>
          <a:p>
            <a:r>
              <a:rPr lang="cs-CZ" dirty="0" smtClean="0"/>
              <a:t>Jednoduchá virtuální ekonomika (</a:t>
            </a:r>
            <a:r>
              <a:rPr lang="cs-CZ" dirty="0" err="1" smtClean="0"/>
              <a:t>linden</a:t>
            </a:r>
            <a:r>
              <a:rPr lang="cs-CZ" dirty="0" smtClean="0"/>
              <a:t> dollar směnitelný za reálné měny)</a:t>
            </a:r>
          </a:p>
          <a:p>
            <a:r>
              <a:rPr lang="cs-CZ" dirty="0" smtClean="0"/>
              <a:t>SL a vzdělávání</a:t>
            </a:r>
          </a:p>
          <a:p>
            <a:pPr lvl="1"/>
            <a:r>
              <a:rPr lang="cs-CZ" dirty="0" smtClean="0"/>
              <a:t>Virtuální sídla světových univerzit a dalších vzdělávacích institucí</a:t>
            </a:r>
          </a:p>
          <a:p>
            <a:pPr lvl="1"/>
            <a:r>
              <a:rPr lang="cs-CZ" dirty="0" smtClean="0"/>
              <a:t>Virtuální konference o využívání SL ve </a:t>
            </a:r>
            <a:r>
              <a:rPr lang="cs-CZ" dirty="0" err="1" smtClean="0"/>
              <a:t>vzdělávávní</a:t>
            </a:r>
            <a:endParaRPr lang="cs-CZ" dirty="0" smtClean="0"/>
          </a:p>
          <a:p>
            <a:pPr lvl="1"/>
            <a:r>
              <a:rPr lang="cs-CZ" dirty="0" smtClean="0"/>
              <a:t>Virtuální časopis o SL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40" t="18297" r="10305" b="12127"/>
          <a:stretch>
            <a:fillRect/>
          </a:stretch>
        </p:blipFill>
        <p:spPr bwMode="auto">
          <a:xfrm>
            <a:off x="323528" y="1556792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Masivní </a:t>
            </a:r>
            <a:r>
              <a:rPr lang="cs-CZ" dirty="0" err="1" smtClean="0"/>
              <a:t>multi</a:t>
            </a:r>
            <a:r>
              <a:rPr lang="cs-CZ" dirty="0" smtClean="0"/>
              <a:t>-uživatelské výukové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Rozšíření tradičních e-</a:t>
            </a:r>
            <a:r>
              <a:rPr lang="cs-CZ" dirty="0" err="1" smtClean="0"/>
              <a:t>learningových</a:t>
            </a:r>
            <a:r>
              <a:rPr lang="cs-CZ" dirty="0" smtClean="0"/>
              <a:t> prostředí</a:t>
            </a:r>
          </a:p>
          <a:p>
            <a:r>
              <a:rPr lang="cs-CZ" dirty="0" smtClean="0"/>
              <a:t>Podpora situovaného a konstruktivistického učení</a:t>
            </a:r>
          </a:p>
          <a:p>
            <a:pPr lvl="1"/>
            <a:r>
              <a:rPr lang="cs-CZ" dirty="0" smtClean="0"/>
              <a:t>Přítomnost prostřednictvím </a:t>
            </a:r>
            <a:r>
              <a:rPr lang="cs-CZ" dirty="0" err="1" smtClean="0"/>
              <a:t>avatara</a:t>
            </a:r>
            <a:r>
              <a:rPr lang="cs-CZ" dirty="0" smtClean="0"/>
              <a:t> v prostředí výkladu</a:t>
            </a:r>
          </a:p>
          <a:p>
            <a:pPr lvl="1"/>
            <a:r>
              <a:rPr lang="cs-CZ" dirty="0" smtClean="0"/>
              <a:t>Možnost virtuálně si objekty v tomto prostředí „osahat“ </a:t>
            </a:r>
          </a:p>
          <a:p>
            <a:pPr lvl="1"/>
            <a:r>
              <a:rPr lang="cs-CZ" dirty="0" smtClean="0"/>
              <a:t>Možnost komunikovat a spolupracovat se spolužáky</a:t>
            </a:r>
          </a:p>
          <a:p>
            <a:r>
              <a:rPr lang="cs-CZ" dirty="0" smtClean="0"/>
              <a:t>Příklady realizací:</a:t>
            </a:r>
          </a:p>
          <a:p>
            <a:pPr lvl="1"/>
            <a:r>
              <a:rPr lang="cs-CZ" dirty="0" smtClean="0"/>
              <a:t>Historické nebo kulturní objekty (starý Egypt, archiv poezie 1. sv. války…)</a:t>
            </a:r>
          </a:p>
          <a:p>
            <a:pPr lvl="1"/>
            <a:r>
              <a:rPr lang="cs-CZ" dirty="0" smtClean="0"/>
              <a:t>Výuka jazyků (přítomnost rodilých mluvčích, i menšinové jazyky)</a:t>
            </a:r>
          </a:p>
          <a:p>
            <a:pPr lvl="1"/>
            <a:r>
              <a:rPr lang="cs-CZ" dirty="0" smtClean="0"/>
              <a:t>Praktická výuka mediků (kontakt mezi lékaři a pacienty)</a:t>
            </a:r>
          </a:p>
          <a:p>
            <a:r>
              <a:rPr lang="cs-CZ" dirty="0" smtClean="0"/>
              <a:t>Cílem je reagovat na zastarávání materiálů na klasických nosičích, zprostředkovat kontakt se specialisty, simulovat nákladné nebo nebezpečné situace; v neposlední řadě uspořit náklady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Snapshot_0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785" y="1774825"/>
            <a:ext cx="6324430" cy="4625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DisCo 2010, 23. – 25.6. 2010,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600</TotalTime>
  <Words>722</Words>
  <Application>Microsoft Office PowerPoint</Application>
  <PresentationFormat>Předvádění na obrazovce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Modul</vt:lpstr>
      <vt:lpstr>Možnosti využití virtuálních světů k výuce </vt:lpstr>
      <vt:lpstr>Obsah prezentace</vt:lpstr>
      <vt:lpstr>Úvod</vt:lpstr>
      <vt:lpstr>Virtuální realita a virtuální světy</vt:lpstr>
      <vt:lpstr>Snímek 5</vt:lpstr>
      <vt:lpstr>Virtuální svět Second Life</vt:lpstr>
      <vt:lpstr>Snímek 7</vt:lpstr>
      <vt:lpstr>Masivní multi-uživatelské výukové systémy</vt:lpstr>
      <vt:lpstr>Snímek 9</vt:lpstr>
      <vt:lpstr>MMOLE  SLOODLE</vt:lpstr>
      <vt:lpstr>Snímek 11</vt:lpstr>
      <vt:lpstr>Virtuální světy a handicapovaní uživatelé</vt:lpstr>
      <vt:lpstr>Závěr</vt:lpstr>
      <vt:lpstr>Snímek 14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využití virtuálních světů k výuce </dc:title>
  <cp:lastModifiedBy>Mls</cp:lastModifiedBy>
  <cp:revision>24</cp:revision>
  <dcterms:modified xsi:type="dcterms:W3CDTF">2010-06-24T05:47:00Z</dcterms:modified>
</cp:coreProperties>
</file>