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00" autoAdjust="0"/>
  </p:normalViewPr>
  <p:slideViewPr>
    <p:cSldViewPr snapToGrid="0" snapToObjects="1">
      <p:cViewPr varScale="1">
        <p:scale>
          <a:sx n="116" d="100"/>
          <a:sy n="116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FAA94-D1DD-453D-86B9-A628C9A624BD}" type="datetimeFigureOut">
              <a:rPr lang="cs-CZ" smtClean="0"/>
              <a:t>21.6.2010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87957-9BAD-4382-A145-7089102A2ED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87957-9BAD-4382-A145-7089102A2ED0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9BA4E-5D9B-48BD-95C5-B76F9453B810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8E821-C3AB-43DF-B12A-B2D6223A4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C13F11-F1F8-4D14-974C-8123FC31D398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183D0-D343-4B4B-8B11-E7DCA5C0E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A87355-D3BB-49C0-BD02-7B4DF54DFA6D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711CF-F05F-4540-B3C4-4167D8A67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DE97D-89FC-41A4-922A-55BD2F7A5441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CED06-3510-4771-98BD-1957A2720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AD63A-AB88-4927-AFFF-9F412787692F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7CF69-8A7B-41D9-A842-A99E4C44D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385411-E811-462F-BB0E-CFF867420CD9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35EA8-7315-499B-A2C9-2EC78E4C5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688CA-F182-4379-9CE6-4E76AB71CA96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CB4D3-279E-4551-9EB2-5662A33C3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DD7A6C-2B68-46D7-A62C-C4D27877E96F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61DC9-F7C2-405B-B958-4BC1E5B8EB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22AE8-0C25-497A-AED1-2E3FBE1A5CE7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882D8-729C-4217-8253-68C364E37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0AC95-3D67-4D57-B982-6ACAF17865AA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F040D-4F00-45F8-B6E7-39EFBCB8D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F565A-DFC5-420B-8B58-A6A1CF74CBF8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A9BEB-930E-4AB1-834D-0F7BE86A4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42D6C26-B908-417D-B8EB-A7409D36F171}" type="datetime1">
              <a:rPr lang="en-US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9710276-033B-4B23-BF13-AE43603CD5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38163" y="2986088"/>
            <a:ext cx="5715000" cy="1117600"/>
          </a:xfrm>
        </p:spPr>
        <p:txBody>
          <a:bodyPr lIns="0" tIns="0" rIns="0" bIns="0" anchor="b"/>
          <a:lstStyle/>
          <a:p>
            <a:pPr algn="r"/>
            <a:r>
              <a:rPr lang="cs-CZ" sz="3600" b="1" dirty="0" err="1" smtClean="0">
                <a:latin typeface="Comenia Sans" charset="0"/>
              </a:rPr>
              <a:t>U</a:t>
            </a:r>
            <a:r>
              <a:rPr lang="en-US" sz="3600" b="1" dirty="0" err="1" smtClean="0">
                <a:latin typeface="Comenia Sans" charset="0"/>
              </a:rPr>
              <a:t>platnění</a:t>
            </a:r>
            <a:r>
              <a:rPr lang="en-US" sz="3600" b="1" dirty="0" smtClean="0">
                <a:latin typeface="Comenia Sans" charset="0"/>
              </a:rPr>
              <a:t> e</a:t>
            </a:r>
            <a:r>
              <a:rPr lang="cs-CZ" sz="3600" b="1" dirty="0" smtClean="0">
                <a:latin typeface="Comenia Sans" charset="0"/>
              </a:rPr>
              <a:t>L</a:t>
            </a:r>
            <a:r>
              <a:rPr lang="en-US" sz="3600" b="1" dirty="0" err="1" smtClean="0">
                <a:latin typeface="Comenia Sans" charset="0"/>
              </a:rPr>
              <a:t>earningu</a:t>
            </a:r>
            <a:r>
              <a:rPr lang="en-US" sz="3600" b="1" dirty="0" smtClean="0">
                <a:latin typeface="Comenia Sans" charset="0"/>
              </a:rPr>
              <a:t> </a:t>
            </a:r>
            <a:r>
              <a:rPr lang="en-US" sz="3600" b="1" dirty="0" err="1" smtClean="0">
                <a:latin typeface="Comenia Sans" charset="0"/>
              </a:rPr>
              <a:t>na</a:t>
            </a:r>
            <a:r>
              <a:rPr lang="en-US" sz="3600" b="1" dirty="0" smtClean="0">
                <a:latin typeface="Comenia Sans" charset="0"/>
              </a:rPr>
              <a:t> </a:t>
            </a:r>
            <a:r>
              <a:rPr lang="en-US" sz="3600" b="1" dirty="0" err="1" smtClean="0">
                <a:latin typeface="Comenia Sans" charset="0"/>
              </a:rPr>
              <a:t>českých</a:t>
            </a:r>
            <a:r>
              <a:rPr lang="en-US" sz="3600" b="1" dirty="0" smtClean="0">
                <a:latin typeface="Comenia Sans" charset="0"/>
              </a:rPr>
              <a:t> </a:t>
            </a:r>
            <a:r>
              <a:rPr lang="en-US" sz="3600" b="1" dirty="0" err="1" smtClean="0">
                <a:latin typeface="Comenia Sans" charset="0"/>
              </a:rPr>
              <a:t>univerzitách</a:t>
            </a:r>
            <a:r>
              <a:rPr lang="en-US" sz="3600" b="1" dirty="0" smtClean="0">
                <a:latin typeface="Comenia Sans" charset="0"/>
              </a:rPr>
              <a:t>  - </a:t>
            </a:r>
            <a:br>
              <a:rPr lang="en-US" sz="3600" b="1" dirty="0" smtClean="0">
                <a:latin typeface="Comenia Sans" charset="0"/>
              </a:rPr>
            </a:br>
            <a:r>
              <a:rPr lang="en-US" sz="3600" b="1" dirty="0" err="1" smtClean="0">
                <a:latin typeface="Comenia Sans" charset="0"/>
              </a:rPr>
              <a:t>desetiletá</a:t>
            </a:r>
            <a:r>
              <a:rPr lang="en-US" sz="3600" b="1" dirty="0" smtClean="0">
                <a:latin typeface="Comenia Sans" charset="0"/>
              </a:rPr>
              <a:t> </a:t>
            </a:r>
            <a:r>
              <a:rPr lang="en-US" sz="3600" b="1" dirty="0" err="1" smtClean="0">
                <a:latin typeface="Comenia Sans" charset="0"/>
              </a:rPr>
              <a:t>historie</a:t>
            </a:r>
            <a:endParaRPr lang="en-US" sz="3600" b="1" dirty="0" smtClean="0">
              <a:latin typeface="Comenia San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63" y="4103688"/>
            <a:ext cx="5715000" cy="879475"/>
          </a:xfrm>
        </p:spPr>
        <p:txBody>
          <a:bodyPr wrap="none" lIns="0" tIns="0" rIns="0" bIns="0"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cs-CZ" dirty="0" smtClean="0">
                <a:latin typeface="Comenia Sans"/>
                <a:ea typeface="+mn-ea"/>
                <a:cs typeface="Comenia Sans"/>
              </a:rPr>
              <a:t>Petra </a:t>
            </a:r>
            <a:r>
              <a:rPr lang="cs-CZ" dirty="0" err="1" smtClean="0">
                <a:latin typeface="Comenia Sans"/>
                <a:ea typeface="+mn-ea"/>
                <a:cs typeface="Comenia Sans"/>
              </a:rPr>
              <a:t>Poulová</a:t>
            </a:r>
            <a:endParaRPr lang="en-US" dirty="0" smtClean="0">
              <a:latin typeface="Comenia Sans"/>
              <a:ea typeface="+mn-ea"/>
              <a:cs typeface="Comenia San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Chronologický pohled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2002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Rozšíření skupiny o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pl-PL" sz="1800" dirty="0" smtClean="0">
                <a:solidFill>
                  <a:srgbClr val="7F7F7F"/>
                </a:solidFill>
                <a:latin typeface="Comenia Sans" charset="0"/>
              </a:rPr>
              <a:t>AMU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pl-PL" sz="1800" dirty="0" smtClean="0">
                <a:solidFill>
                  <a:srgbClr val="7F7F7F"/>
                </a:solidFill>
                <a:latin typeface="Comenia Sans" charset="0"/>
              </a:rPr>
              <a:t>ČZU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pl-PL" sz="1800" dirty="0" smtClean="0">
                <a:solidFill>
                  <a:srgbClr val="7F7F7F"/>
                </a:solidFill>
                <a:latin typeface="Comenia Sans" charset="0"/>
              </a:rPr>
              <a:t>JČU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pl-PL" sz="1800" dirty="0" smtClean="0">
                <a:solidFill>
                  <a:srgbClr val="7F7F7F"/>
                </a:solidFill>
                <a:latin typeface="Comenia Sans" charset="0"/>
              </a:rPr>
              <a:t>TU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pl-PL" sz="1800" dirty="0" smtClean="0">
                <a:solidFill>
                  <a:srgbClr val="7F7F7F"/>
                </a:solidFill>
                <a:latin typeface="Comenia Sans" charset="0"/>
              </a:rPr>
              <a:t>UTB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pl-PL" sz="1800" dirty="0" smtClean="0">
                <a:solidFill>
                  <a:srgbClr val="7F7F7F"/>
                </a:solidFill>
                <a:latin typeface="Comenia Sans" charset="0"/>
              </a:rPr>
              <a:t>MZLU 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400" dirty="0" smtClean="0">
                <a:solidFill>
                  <a:srgbClr val="7F7F7F"/>
                </a:solidFill>
                <a:latin typeface="Comenia Sans" charset="0"/>
              </a:rPr>
              <a:t>Od roku 2003 uvádí využití eLearningu většina veřejných vysokých škol vyjma vysokých škol s uměleckým zaměřením - AVU, JAMU a VŠUP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  <p:pic>
        <p:nvPicPr>
          <p:cNvPr id="4" name="Picture 6" descr="C:\Users\Martin\Desktop\prezentace FIM\fotky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0728" y="2458857"/>
            <a:ext cx="2259001" cy="2259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Vzdělávaní pracovníků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Potřeba věnovat velkou pozornost vzdělávání akademických pracovníků v oblasti nových metod jak z technického, tak pedagogického a didaktického pohledu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Vzdělávaní pracovníků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První zmínka o vzdělávání pracovníků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2000 – VŠE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2001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UHK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OU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2002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Dalších pět univerzit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err="1" smtClean="0">
                <a:latin typeface="Comenia Sans" charset="0"/>
              </a:rPr>
              <a:t>eLearningová</a:t>
            </a:r>
            <a:r>
              <a:rPr lang="cs-CZ" sz="4200" b="1" dirty="0" smtClean="0">
                <a:latin typeface="Comenia Sans" charset="0"/>
              </a:rPr>
              <a:t> centra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Některé univerzity vytvořily speciální </a:t>
            </a:r>
            <a:r>
              <a:rPr lang="cs-CZ" sz="2600" dirty="0" err="1" smtClean="0">
                <a:solidFill>
                  <a:srgbClr val="7F7F7F"/>
                </a:solidFill>
                <a:latin typeface="Comenia Sans" charset="0"/>
              </a:rPr>
              <a:t>eLearningová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 centra nebo oddělení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Součást IT oddělení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Nezávislá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Různé názvy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Laboratoř virtuálního vzdělávání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Centrum elektronické podpory výuky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Oddělení eLearningu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Centra ustanovena na 10 veřejných VŠ</a:t>
            </a: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eLearningové projekty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Financování </a:t>
            </a:r>
            <a:r>
              <a:rPr lang="cs-CZ" sz="2600" dirty="0" err="1" smtClean="0">
                <a:solidFill>
                  <a:srgbClr val="7F7F7F"/>
                </a:solidFill>
                <a:latin typeface="Comenia Sans" charset="0"/>
              </a:rPr>
              <a:t>eLearningových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 aktivit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Národní i mezinárodní projekty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Uvádí 20 institucí (77 %) </a:t>
            </a: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  <p:pic>
        <p:nvPicPr>
          <p:cNvPr id="4" name="Picture 6" descr="C:\Users\Martin\Desktop\prezentace FIM\fotky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816" y="4473147"/>
            <a:ext cx="2716918" cy="18105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LMS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Pokud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instituce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velmi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často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mění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techologie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na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n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i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chž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má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své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eLearningové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řešení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postaveno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pracovníci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i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student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i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se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musí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neustále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věnovat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zaškolování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do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nový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ch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aplikac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í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nemohou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se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věnovat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z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pohledu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eLearningu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podstatné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činnosti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přípravě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didakticky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kvalitních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kurzů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jejich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studiu</a:t>
            </a: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LMS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2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2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z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2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6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veřejných vysokých škol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(8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5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%) 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zmiňuje využití 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LMS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16 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univerzit se rozhodlo pro jeden LMS nebo začalo využívat dva LMS a následně se rozhodlo pro lepší z nich</a:t>
            </a: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4 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univerzity změnily typ 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LMS 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3-krát a vícekrát</a:t>
            </a: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LMS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6 univerzit se rozhodlo vytvořit vlastní systém na podporu výuky</a:t>
            </a: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ČZU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JČU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MU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MZLU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TU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VŠB-T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</a:t>
            </a:r>
            <a:endParaRPr lang="en-US" sz="2200" dirty="0" smtClean="0">
              <a:solidFill>
                <a:srgbClr val="7F7F7F"/>
              </a:solidFill>
              <a:latin typeface="Comenia Sans" charset="0"/>
            </a:endParaRPr>
          </a:p>
        </p:txBody>
      </p:sp>
      <p:pic>
        <p:nvPicPr>
          <p:cNvPr id="4" name="Picture 4" descr="\\hera\home$\fim\student\sramema1\Stažené soubory\uhk\DSC_89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309018"/>
            <a:ext cx="1723369" cy="25843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LMS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err="1" smtClean="0">
                <a:solidFill>
                  <a:srgbClr val="7F7F7F"/>
                </a:solidFill>
                <a:latin typeface="Comenia Sans" charset="0"/>
              </a:rPr>
              <a:t>Moodle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 – nejpoužívanější systém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10 univerzit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Další často používané systémy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Tutor 2000 nebo </a:t>
            </a: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iTutor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(3 univerzity)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LearningSpace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(3 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univerzity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EDEN (2 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univerzity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WebCT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(2 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univerzity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eDoceo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(2 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univerzity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MS </a:t>
            </a: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Class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Server (2 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univerzity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Unifor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(1 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univerzita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IBM </a:t>
            </a: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Workplace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Collaborative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Learning (1 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univerzita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Oracle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 eLearning (1 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univerzita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3089188"/>
            <a:ext cx="7362825" cy="3294149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Děkuji za pozornost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cs-CZ" sz="4200" b="1" dirty="0" smtClean="0">
              <a:latin typeface="Comenia Sans" charset="0"/>
            </a:endParaRP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r>
              <a:rPr lang="cs-CZ" sz="3600" b="1" dirty="0" smtClean="0">
                <a:latin typeface="Comenia Sans" charset="0"/>
              </a:rPr>
              <a:t>Petra </a:t>
            </a:r>
            <a:r>
              <a:rPr lang="cs-CZ" sz="3600" b="1" dirty="0" err="1" smtClean="0">
                <a:latin typeface="Comenia Sans" charset="0"/>
              </a:rPr>
              <a:t>Poulová</a:t>
            </a:r>
            <a:endParaRPr lang="en-US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Využití eLearningu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eLearning může být využit v graduálním i celoživotním vzdělávání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lnSpc>
                <a:spcPct val="150000"/>
              </a:lnSpc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Uplatnění eLearningu</a:t>
            </a:r>
          </a:p>
          <a:p>
            <a:pPr marL="832050" lvl="1" indent="-432000">
              <a:lnSpc>
                <a:spcPct val="150000"/>
              </a:lnSpc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Distanční studijní programy</a:t>
            </a:r>
          </a:p>
          <a:p>
            <a:pPr marL="832050" lvl="1" indent="-432000">
              <a:lnSpc>
                <a:spcPct val="150000"/>
              </a:lnSpc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Kombinovaná forma studia</a:t>
            </a:r>
          </a:p>
          <a:p>
            <a:pPr marL="832050" lvl="1" indent="-432000">
              <a:lnSpc>
                <a:spcPct val="150000"/>
              </a:lnSpc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Podpora prezenční formy studia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Strategická podpora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Různé přístupy v různých vzdělávacích institucích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Široké spektrum akceptace moderních technologií</a:t>
            </a:r>
          </a:p>
          <a:p>
            <a:pPr marL="832050" lvl="1" indent="-432000">
              <a:lnSpc>
                <a:spcPct val="150000"/>
              </a:lnSpc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od naprostého odmítání </a:t>
            </a:r>
          </a:p>
          <a:p>
            <a:pPr marL="832050" lvl="1" indent="-432000">
              <a:lnSpc>
                <a:spcPct val="150000"/>
              </a:lnSpc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až k nekritickému nadšení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  <p:pic>
        <p:nvPicPr>
          <p:cNvPr id="4" name="Picture 5" descr="C:\Users\Martin\Desktop\prezentace FIM\fotky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7753" y="4394779"/>
            <a:ext cx="2149555" cy="2149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1521941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Výzkum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26 veřejných vysokých škol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23976" y="3050088"/>
            <a:ext cx="3890576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Akademie múzických umění v Praze 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Akademie výtvarných umění v Praze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Česká zemědělská univerzita v Praze 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České vysoké učení technické v Praze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Janáčkova akademie múzických umění v Brně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Jihočeská univerzita v Českých Budějovicích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Masarykova univerzita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Mendelova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 univerzita v Brně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Ostravská univerzita v Ostravě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Slezská univerzita v Opavě 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Technická univerzita v Liberci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Univerzita Hradec Králové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Univerzita J. E. </a:t>
            </a:r>
            <a:r>
              <a:rPr kumimoji="0" lang="cs-CZ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Purkyně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 v Ústí nad Labem (UJEP),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menia San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36948" y="3041850"/>
            <a:ext cx="3890576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Univerzita Karlova v Praze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Univerzita Palackého v Olomouci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Univerzita Pardubice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Univerzita Tomáše Bati ve Zlíně 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Veterinární a farmaceutická univerzita Brno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VŠB - Technická univerzita Ostrava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Vysoká škola ekonomická v Praze 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Vysoká škola chemicko-technologická v Praze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Vysoká škola polytechnická Jihlava 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Vysoká škola technická a ekonomická v Českých Budějovicích 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Vysoká škola umělecko-průmyslová v Praze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Vysoké učení technické v Brně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menia Sans" charset="0"/>
                <a:ea typeface="ＭＳ Ｐゴシック" charset="-128"/>
                <a:cs typeface="ＭＳ Ｐゴシック" charset="-128"/>
              </a:rPr>
              <a:t>Západočeská univerzita v Plzni</a:t>
            </a: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menia Sans" charset="0"/>
              <a:ea typeface="ＭＳ Ｐゴシック" charset="-128"/>
              <a:cs typeface="ＭＳ Ｐゴシック" charset="-128"/>
            </a:endParaRPr>
          </a:p>
          <a:p>
            <a:pPr marL="432000" marR="0" lvl="0" indent="-4320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DF6"/>
              </a:buClr>
              <a:buSzTx/>
              <a:buFont typeface="Arial Rounded MT Bold" pitchFamily="34" charset="0"/>
              <a:buChar char="=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menia Sans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menia Sans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menia San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Výzkum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Výzkumný vzorek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Výroční zprávy veřejných vysokých škol publikované v letech 1999 - 2009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Více než 200 výročních zpráv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Informace o eLearningu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V rámci kapitoly Informační a komunikační technologie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Zmínky v textu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Získané informace byly podrobeny kritickému zkoumání </a:t>
            </a: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Úhly pohledu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Č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asové hledisko implementace eLearningu,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V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zdělávání akademických pracovníků v oblasti eLearningu,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V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ytvoření specializovaných </a:t>
            </a:r>
            <a:r>
              <a:rPr lang="cs-CZ" sz="2600" dirty="0" err="1" smtClean="0">
                <a:solidFill>
                  <a:srgbClr val="7F7F7F"/>
                </a:solidFill>
                <a:latin typeface="Comenia Sans" charset="0"/>
              </a:rPr>
              <a:t>eLearningových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 pracovišť,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rojekty zaměřené na rozvoj či výzkum eLearningu, 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Využívané LMS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Chronologický pohled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První zmínka o elektronické podpoře výuky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Ostravská universita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1999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existence databáze šedesáti datových CD přístupných z univerzitní sítě a LMS Learning </a:t>
            </a:r>
            <a:r>
              <a:rPr lang="cs-CZ" sz="2200" dirty="0" err="1" smtClean="0">
                <a:solidFill>
                  <a:srgbClr val="7F7F7F"/>
                </a:solidFill>
                <a:latin typeface="Comenia Sans" charset="0"/>
              </a:rPr>
              <a:t>Space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, v němž jsou uloženy interaktivní výukové kurzy dostupné prostřednictvím internetu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Chronologický pohled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2000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Univerzita Hradec Králové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využívání distančních kurzů ve virtuálním studijním prostředí na internetu</a:t>
            </a:r>
            <a:endParaRPr lang="cs-CZ" sz="18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Vysoká škola ekonomická v Praze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plánována příprava kurzu pro pedagogy zaměřeného na využití LMS </a:t>
            </a:r>
            <a:r>
              <a:rPr lang="cs-CZ" sz="1800" dirty="0" err="1" smtClean="0">
                <a:solidFill>
                  <a:srgbClr val="7F7F7F"/>
                </a:solidFill>
                <a:latin typeface="Comenia Sans" charset="0"/>
              </a:rPr>
              <a:t>WebCT</a:t>
            </a: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cs-CZ" sz="1800" dirty="0" err="1" smtClean="0">
                <a:solidFill>
                  <a:srgbClr val="7F7F7F"/>
                </a:solidFill>
                <a:latin typeface="Comenia Sans" charset="0"/>
              </a:rPr>
              <a:t>LearningSpace</a:t>
            </a:r>
            <a:endParaRPr lang="cs-CZ" sz="18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Ostravská univerzita v Ostravě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využívání LMS </a:t>
            </a:r>
            <a:r>
              <a:rPr lang="cs-CZ" sz="1800" dirty="0" err="1" smtClean="0">
                <a:solidFill>
                  <a:srgbClr val="7F7F7F"/>
                </a:solidFill>
                <a:latin typeface="Comenia Sans" charset="0"/>
              </a:rPr>
              <a:t>LearningSpace</a:t>
            </a: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 jako pomocného prvku při řízení výukového procesu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eLearning na univerzitách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Chronologický pohled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2001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eLearning je zmiňován ve výročních zprávách deseti univerzit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ČVUT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OU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SLU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UHK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UJEP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VFU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VŠB-TU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VŠE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VŠCHT 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r>
              <a:rPr lang="cs-CZ" sz="1800" dirty="0" smtClean="0">
                <a:solidFill>
                  <a:schemeClr val="bg1">
                    <a:lumMod val="75000"/>
                  </a:schemeClr>
                </a:solidFill>
                <a:latin typeface="Comenia Sans" charset="0"/>
              </a:rPr>
              <a:t>MZLU</a:t>
            </a: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M_UHK_prezent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FIM_UHK_prezentace</Template>
  <TotalTime>98</TotalTime>
  <Words>667</Words>
  <Application>Microsoft Office PowerPoint</Application>
  <PresentationFormat>Předvádění na obrazovce (4:3)</PresentationFormat>
  <Paragraphs>201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ＭＳ Ｐゴシック</vt:lpstr>
      <vt:lpstr>Calibri</vt:lpstr>
      <vt:lpstr>Comenia Sans</vt:lpstr>
      <vt:lpstr>FIM_UHK_prezentace</vt:lpstr>
      <vt:lpstr>Uplatnění eLearningu na českých univerzitách  -  desetiletá historie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  <vt:lpstr>eLearning na univerzitách</vt:lpstr>
    </vt:vector>
  </TitlesOfParts>
  <Company>UHK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Uplatnění eLearningu na českých univerzitách  -  desetiletá historie</dc:title>
  <dc:creator>FIM</dc:creator>
  <cp:lastModifiedBy>FIM</cp:lastModifiedBy>
  <cp:revision>10</cp:revision>
  <dcterms:created xsi:type="dcterms:W3CDTF">2010-06-21T20:08:15Z</dcterms:created>
  <dcterms:modified xsi:type="dcterms:W3CDTF">2010-06-21T21:47:05Z</dcterms:modified>
</cp:coreProperties>
</file>