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9" r:id="rId4"/>
    <p:sldId id="258" r:id="rId5"/>
    <p:sldId id="260" r:id="rId6"/>
    <p:sldId id="270" r:id="rId7"/>
    <p:sldId id="265" r:id="rId8"/>
    <p:sldId id="266" r:id="rId9"/>
    <p:sldId id="268" r:id="rId10"/>
    <p:sldId id="267" r:id="rId11"/>
    <p:sldId id="264" r:id="rId12"/>
    <p:sldId id="271" r:id="rId13"/>
    <p:sldId id="261" r:id="rId14"/>
    <p:sldId id="272" r:id="rId15"/>
    <p:sldId id="263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68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ka\Desktop\Grafy%20-analyza%20FM\anal-dokoncene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ka\Desktop\Grafy%20-analyza%20FM\anal-dokoncene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ka\Desktop\Grafy%20-analyza%20FM\anal-dokoncene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ka\Desktop\Grafy%20-analyza%20FM\anal-dokoncene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ka\Desktop\Grafy%20-analyza%20FM\anal-dokoncene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ka\Desktop\Grafy%20-analyza%20FM\anal-dokoncene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ka\Desktop\anal-dokoncene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ka\Desktop\Grafy%20-analyza%20FM\anal-dokoncene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pivotSource>
    <c:name>[anal-dokoncene2.xlsx]5!Kontingenční tabulka 1</c:name>
    <c:fmtId val="-1"/>
  </c:pivotSource>
  <c:chart>
    <c:title>
      <c:tx>
        <c:rich>
          <a:bodyPr/>
          <a:lstStyle/>
          <a:p>
            <a:pPr>
              <a:defRPr sz="2400"/>
            </a:pPr>
            <a:r>
              <a:rPr lang="cs-CZ" sz="2400" b="1" dirty="0"/>
              <a:t>Jaká je podle Vás úroveň Vašich IT znalostí</a:t>
            </a:r>
            <a:r>
              <a:rPr lang="cs-CZ" sz="2400" b="1" dirty="0" smtClean="0"/>
              <a:t>? </a:t>
            </a:r>
            <a:endParaRPr lang="cs-CZ" sz="2400" b="1" dirty="0"/>
          </a:p>
        </c:rich>
      </c:tx>
      <c:layout/>
    </c:title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'5'!$B$3:$B$4</c:f>
              <c:strCache>
                <c:ptCount val="1"/>
                <c:pt idx="0">
                  <c:v>Student - kombinované studium</c:v>
                </c:pt>
              </c:strCache>
            </c:strRef>
          </c:tx>
          <c:cat>
            <c:strRef>
              <c:f>'5'!$A$5:$A$10</c:f>
              <c:strCach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strCache>
            </c:strRef>
          </c:cat>
          <c:val>
            <c:numRef>
              <c:f>'5'!$B$5:$B$10</c:f>
              <c:numCache>
                <c:formatCode>0.00%</c:formatCode>
                <c:ptCount val="5"/>
                <c:pt idx="0">
                  <c:v>0</c:v>
                </c:pt>
                <c:pt idx="1">
                  <c:v>5.7692307692307772E-2</c:v>
                </c:pt>
                <c:pt idx="2">
                  <c:v>0.32692307692307776</c:v>
                </c:pt>
                <c:pt idx="3">
                  <c:v>0.36538461538461697</c:v>
                </c:pt>
                <c:pt idx="4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'5'!$C$3:$C$4</c:f>
              <c:strCache>
                <c:ptCount val="1"/>
                <c:pt idx="0">
                  <c:v>Student - prezenční studium</c:v>
                </c:pt>
              </c:strCache>
            </c:strRef>
          </c:tx>
          <c:cat>
            <c:strRef>
              <c:f>'5'!$A$5:$A$10</c:f>
              <c:strCach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strCache>
            </c:strRef>
          </c:cat>
          <c:val>
            <c:numRef>
              <c:f>'5'!$C$5:$C$10</c:f>
              <c:numCache>
                <c:formatCode>0.00%</c:formatCode>
                <c:ptCount val="5"/>
                <c:pt idx="0">
                  <c:v>1.5625000000000017E-2</c:v>
                </c:pt>
                <c:pt idx="1">
                  <c:v>7.0312500000000167E-2</c:v>
                </c:pt>
                <c:pt idx="2">
                  <c:v>0.4609375</c:v>
                </c:pt>
                <c:pt idx="3">
                  <c:v>0.40625</c:v>
                </c:pt>
                <c:pt idx="4">
                  <c:v>4.6874999999999986E-2</c:v>
                </c:pt>
              </c:numCache>
            </c:numRef>
          </c:val>
        </c:ser>
        <c:ser>
          <c:idx val="2"/>
          <c:order val="2"/>
          <c:tx>
            <c:strRef>
              <c:f>'5'!$D$3:$D$4</c:f>
              <c:strCache>
                <c:ptCount val="1"/>
                <c:pt idx="0">
                  <c:v>Zaměstnanec (Učitel)</c:v>
                </c:pt>
              </c:strCache>
            </c:strRef>
          </c:tx>
          <c:cat>
            <c:strRef>
              <c:f>'5'!$A$5:$A$10</c:f>
              <c:strCach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strCache>
            </c:strRef>
          </c:cat>
          <c:val>
            <c:numRef>
              <c:f>'5'!$D$5:$D$10</c:f>
              <c:numCache>
                <c:formatCode>0.00%</c:formatCode>
                <c:ptCount val="5"/>
                <c:pt idx="0">
                  <c:v>0</c:v>
                </c:pt>
                <c:pt idx="1">
                  <c:v>0.10526315789473686</c:v>
                </c:pt>
                <c:pt idx="2">
                  <c:v>0.52631578947368418</c:v>
                </c:pt>
                <c:pt idx="3">
                  <c:v>0.21052631578947395</c:v>
                </c:pt>
                <c:pt idx="4">
                  <c:v>0.15789473684210575</c:v>
                </c:pt>
              </c:numCache>
            </c:numRef>
          </c:val>
        </c:ser>
        <c:axId val="139433472"/>
        <c:axId val="159355648"/>
      </c:barChart>
      <c:catAx>
        <c:axId val="139433472"/>
        <c:scaling>
          <c:orientation val="minMax"/>
        </c:scaling>
        <c:axPos val="b"/>
        <c:numFmt formatCode="General" sourceLinked="1"/>
        <c:majorTickMark val="none"/>
        <c:tickLblPos val="nextTo"/>
        <c:crossAx val="159355648"/>
        <c:crosses val="autoZero"/>
        <c:lblAlgn val="ctr"/>
        <c:lblOffset val="100"/>
      </c:catAx>
      <c:valAx>
        <c:axId val="159355648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394334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pivotSource>
    <c:name>[anal-dokoncene2.xlsx]7-chat!Kontingenční tabulka 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'7-chat'!$B$3:$B$4</c:f>
              <c:strCache>
                <c:ptCount val="1"/>
                <c:pt idx="0">
                  <c:v>Student - kombinované studium</c:v>
                </c:pt>
              </c:strCache>
            </c:strRef>
          </c:tx>
          <c:cat>
            <c:strRef>
              <c:f>'7-chat'!$A$5:$A$10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'7-chat'!$B$5:$B$10</c:f>
              <c:numCache>
                <c:formatCode>0.00%</c:formatCode>
                <c:ptCount val="5"/>
                <c:pt idx="0">
                  <c:v>0.13461538461538483</c:v>
                </c:pt>
                <c:pt idx="1">
                  <c:v>3.8461538461538464E-2</c:v>
                </c:pt>
                <c:pt idx="2">
                  <c:v>0.26923076923076938</c:v>
                </c:pt>
                <c:pt idx="3">
                  <c:v>7.6923076923076927E-2</c:v>
                </c:pt>
                <c:pt idx="4">
                  <c:v>0.48076923076923078</c:v>
                </c:pt>
              </c:numCache>
            </c:numRef>
          </c:val>
        </c:ser>
        <c:ser>
          <c:idx val="1"/>
          <c:order val="1"/>
          <c:tx>
            <c:strRef>
              <c:f>'7-chat'!$C$3:$C$4</c:f>
              <c:strCache>
                <c:ptCount val="1"/>
                <c:pt idx="0">
                  <c:v>Student - prezenční studium</c:v>
                </c:pt>
              </c:strCache>
            </c:strRef>
          </c:tx>
          <c:cat>
            <c:strRef>
              <c:f>'7-chat'!$A$5:$A$10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'7-chat'!$C$5:$C$10</c:f>
              <c:numCache>
                <c:formatCode>0.00%</c:formatCode>
                <c:ptCount val="5"/>
                <c:pt idx="0">
                  <c:v>0.1171875</c:v>
                </c:pt>
                <c:pt idx="1">
                  <c:v>4.6874999999999986E-2</c:v>
                </c:pt>
                <c:pt idx="2">
                  <c:v>0.2265625</c:v>
                </c:pt>
                <c:pt idx="3">
                  <c:v>2.343750000000001E-2</c:v>
                </c:pt>
                <c:pt idx="4">
                  <c:v>0.58593749999999956</c:v>
                </c:pt>
              </c:numCache>
            </c:numRef>
          </c:val>
        </c:ser>
        <c:ser>
          <c:idx val="2"/>
          <c:order val="2"/>
          <c:tx>
            <c:strRef>
              <c:f>'7-chat'!$D$3:$D$4</c:f>
              <c:strCache>
                <c:ptCount val="1"/>
                <c:pt idx="0">
                  <c:v>Zaměstnanec (Učitel)</c:v>
                </c:pt>
              </c:strCache>
            </c:strRef>
          </c:tx>
          <c:cat>
            <c:strRef>
              <c:f>'7-chat'!$A$5:$A$10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'7-chat'!$D$5:$D$10</c:f>
              <c:numCache>
                <c:formatCode>0.00%</c:formatCode>
                <c:ptCount val="5"/>
                <c:pt idx="0">
                  <c:v>0.31578947368421151</c:v>
                </c:pt>
                <c:pt idx="1">
                  <c:v>0.15789473684210575</c:v>
                </c:pt>
                <c:pt idx="2">
                  <c:v>0.21052631578947395</c:v>
                </c:pt>
                <c:pt idx="3">
                  <c:v>0.10526315789473686</c:v>
                </c:pt>
                <c:pt idx="4">
                  <c:v>0.21052631578947395</c:v>
                </c:pt>
              </c:numCache>
            </c:numRef>
          </c:val>
        </c:ser>
        <c:axId val="164675584"/>
        <c:axId val="164678272"/>
      </c:barChart>
      <c:catAx>
        <c:axId val="164675584"/>
        <c:scaling>
          <c:orientation val="minMax"/>
        </c:scaling>
        <c:axPos val="b"/>
        <c:numFmt formatCode="General" sourceLinked="1"/>
        <c:majorTickMark val="none"/>
        <c:tickLblPos val="nextTo"/>
        <c:crossAx val="164678272"/>
        <c:crosses val="autoZero"/>
        <c:lblAlgn val="ctr"/>
        <c:lblOffset val="100"/>
      </c:catAx>
      <c:valAx>
        <c:axId val="164678272"/>
        <c:scaling>
          <c:orientation val="minMax"/>
          <c:max val="0.70000000000000051"/>
          <c:min val="0"/>
        </c:scaling>
        <c:axPos val="l"/>
        <c:majorGridlines/>
        <c:numFmt formatCode="0.00%" sourceLinked="1"/>
        <c:majorTickMark val="none"/>
        <c:tickLblPos val="nextTo"/>
        <c:crossAx val="16467558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pivotSource>
    <c:name>[anal-dokoncene2.xlsx]8-chat!Kontingenční tabulka 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'8-chat'!$B$3:$B$4</c:f>
              <c:strCache>
                <c:ptCount val="1"/>
                <c:pt idx="0">
                  <c:v>Student - kombinované studium</c:v>
                </c:pt>
              </c:strCache>
            </c:strRef>
          </c:tx>
          <c:cat>
            <c:strRef>
              <c:f>'8-chat'!$A$5:$A$10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'8-chat'!$B$5:$B$10</c:f>
              <c:numCache>
                <c:formatCode>0.00%</c:formatCode>
                <c:ptCount val="5"/>
                <c:pt idx="0">
                  <c:v>0.6346153846153858</c:v>
                </c:pt>
                <c:pt idx="1">
                  <c:v>0.13461538461538483</c:v>
                </c:pt>
                <c:pt idx="2">
                  <c:v>0.13461538461538483</c:v>
                </c:pt>
                <c:pt idx="3">
                  <c:v>9.6153846153846423E-2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'8-chat'!$C$3:$C$4</c:f>
              <c:strCache>
                <c:ptCount val="1"/>
                <c:pt idx="0">
                  <c:v>Student - prezenční studium</c:v>
                </c:pt>
              </c:strCache>
            </c:strRef>
          </c:tx>
          <c:cat>
            <c:strRef>
              <c:f>'8-chat'!$A$5:$A$10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'8-chat'!$C$5:$C$10</c:f>
              <c:numCache>
                <c:formatCode>0.00%</c:formatCode>
                <c:ptCount val="5"/>
                <c:pt idx="0">
                  <c:v>0.40625</c:v>
                </c:pt>
                <c:pt idx="1">
                  <c:v>0.171875</c:v>
                </c:pt>
                <c:pt idx="2">
                  <c:v>0.21093750000000025</c:v>
                </c:pt>
                <c:pt idx="3">
                  <c:v>7.8125E-2</c:v>
                </c:pt>
                <c:pt idx="4">
                  <c:v>0.1328125</c:v>
                </c:pt>
              </c:numCache>
            </c:numRef>
          </c:val>
        </c:ser>
        <c:ser>
          <c:idx val="2"/>
          <c:order val="2"/>
          <c:tx>
            <c:strRef>
              <c:f>'8-chat'!$D$3:$D$4</c:f>
              <c:strCache>
                <c:ptCount val="1"/>
                <c:pt idx="0">
                  <c:v>Zaměstnanec (Učitel)</c:v>
                </c:pt>
              </c:strCache>
            </c:strRef>
          </c:tx>
          <c:cat>
            <c:strRef>
              <c:f>'8-chat'!$A$5:$A$10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'8-chat'!$D$5:$D$10</c:f>
              <c:numCache>
                <c:formatCode>0.00%</c:formatCode>
                <c:ptCount val="5"/>
                <c:pt idx="0">
                  <c:v>0.36842105263157893</c:v>
                </c:pt>
                <c:pt idx="1">
                  <c:v>0.26315789473684231</c:v>
                </c:pt>
                <c:pt idx="2">
                  <c:v>0.10526315789473686</c:v>
                </c:pt>
                <c:pt idx="3">
                  <c:v>5.2631578947368432E-2</c:v>
                </c:pt>
                <c:pt idx="4">
                  <c:v>0.21052631578947395</c:v>
                </c:pt>
              </c:numCache>
            </c:numRef>
          </c:val>
        </c:ser>
        <c:axId val="167689600"/>
        <c:axId val="160265344"/>
      </c:barChart>
      <c:catAx>
        <c:axId val="167689600"/>
        <c:scaling>
          <c:orientation val="minMax"/>
        </c:scaling>
        <c:axPos val="b"/>
        <c:numFmt formatCode="General" sourceLinked="1"/>
        <c:majorTickMark val="none"/>
        <c:tickLblPos val="nextTo"/>
        <c:crossAx val="160265344"/>
        <c:crosses val="autoZero"/>
        <c:lblAlgn val="ctr"/>
        <c:lblOffset val="100"/>
      </c:catAx>
      <c:valAx>
        <c:axId val="160265344"/>
        <c:scaling>
          <c:orientation val="minMax"/>
          <c:max val="0.70000000000000051"/>
          <c:min val="0"/>
        </c:scaling>
        <c:axPos val="l"/>
        <c:majorGridlines/>
        <c:numFmt formatCode="0.00%" sourceLinked="1"/>
        <c:majorTickMark val="none"/>
        <c:tickLblPos val="nextTo"/>
        <c:crossAx val="167689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543353857368678"/>
          <c:y val="2.8734250227904642E-2"/>
          <c:w val="0.58981287654198278"/>
          <c:h val="0.15007769304171684"/>
        </c:manualLayout>
      </c:layout>
      <c:overlay val="1"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pivotSource>
    <c:name>[anal-dokoncene2.xlsx]8-zvuk!Kontingenční tabulka 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'8-zvuk'!$B$3:$B$4</c:f>
              <c:strCache>
                <c:ptCount val="1"/>
                <c:pt idx="0">
                  <c:v>Student - kombinované studium</c:v>
                </c:pt>
              </c:strCache>
            </c:strRef>
          </c:tx>
          <c:cat>
            <c:strRef>
              <c:f>'8-zvuk'!$A$5:$A$10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'8-zvuk'!$B$5:$B$10</c:f>
              <c:numCache>
                <c:formatCode>0.00%</c:formatCode>
                <c:ptCount val="5"/>
                <c:pt idx="0">
                  <c:v>0.84615384615384714</c:v>
                </c:pt>
                <c:pt idx="1">
                  <c:v>5.7692307692307723E-2</c:v>
                </c:pt>
                <c:pt idx="2">
                  <c:v>7.6923076923076927E-2</c:v>
                </c:pt>
                <c:pt idx="3">
                  <c:v>1.923076923076927E-2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'8-zvuk'!$C$3:$C$4</c:f>
              <c:strCache>
                <c:ptCount val="1"/>
                <c:pt idx="0">
                  <c:v>Student - prezenční studium</c:v>
                </c:pt>
              </c:strCache>
            </c:strRef>
          </c:tx>
          <c:cat>
            <c:strRef>
              <c:f>'8-zvuk'!$A$5:$A$10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'8-zvuk'!$C$5:$C$10</c:f>
              <c:numCache>
                <c:formatCode>0.00%</c:formatCode>
                <c:ptCount val="5"/>
                <c:pt idx="0">
                  <c:v>0.5546875</c:v>
                </c:pt>
                <c:pt idx="1">
                  <c:v>0.1640625</c:v>
                </c:pt>
                <c:pt idx="2">
                  <c:v>0.171875</c:v>
                </c:pt>
                <c:pt idx="3">
                  <c:v>4.6874999999999986E-2</c:v>
                </c:pt>
                <c:pt idx="4">
                  <c:v>6.25E-2</c:v>
                </c:pt>
              </c:numCache>
            </c:numRef>
          </c:val>
        </c:ser>
        <c:ser>
          <c:idx val="2"/>
          <c:order val="2"/>
          <c:tx>
            <c:strRef>
              <c:f>'8-zvuk'!$D$3:$D$4</c:f>
              <c:strCache>
                <c:ptCount val="1"/>
                <c:pt idx="0">
                  <c:v>Zaměstnanec (Učitel)</c:v>
                </c:pt>
              </c:strCache>
            </c:strRef>
          </c:tx>
          <c:cat>
            <c:strRef>
              <c:f>'8-zvuk'!$A$5:$A$10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'8-zvuk'!$D$5:$D$10</c:f>
              <c:numCache>
                <c:formatCode>0.00%</c:formatCode>
                <c:ptCount val="5"/>
                <c:pt idx="0">
                  <c:v>0.26315789473684231</c:v>
                </c:pt>
                <c:pt idx="1">
                  <c:v>0.3157894736842114</c:v>
                </c:pt>
                <c:pt idx="2">
                  <c:v>0.1578947368421057</c:v>
                </c:pt>
                <c:pt idx="3">
                  <c:v>0.1578947368421057</c:v>
                </c:pt>
                <c:pt idx="4">
                  <c:v>0.10526315789473686</c:v>
                </c:pt>
              </c:numCache>
            </c:numRef>
          </c:val>
        </c:ser>
        <c:axId val="160282880"/>
        <c:axId val="160346112"/>
      </c:barChart>
      <c:catAx>
        <c:axId val="160282880"/>
        <c:scaling>
          <c:orientation val="minMax"/>
        </c:scaling>
        <c:axPos val="b"/>
        <c:numFmt formatCode="General" sourceLinked="1"/>
        <c:majorTickMark val="none"/>
        <c:tickLblPos val="nextTo"/>
        <c:crossAx val="160346112"/>
        <c:crosses val="autoZero"/>
        <c:lblAlgn val="ctr"/>
        <c:lblOffset val="100"/>
      </c:catAx>
      <c:valAx>
        <c:axId val="160346112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60282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073340610345189"/>
          <c:y val="3.0153555571859628E-2"/>
          <c:w val="0.55147942947578821"/>
          <c:h val="0.11454964582321693"/>
        </c:manualLayout>
      </c:layout>
      <c:overlay val="1"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pivotSource>
    <c:name>[anal-dokoncene2.xlsx]7-zvuk!Kontingenční tabulka 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'7-zvuk'!$B$3:$B$4</c:f>
              <c:strCache>
                <c:ptCount val="1"/>
                <c:pt idx="0">
                  <c:v>Student - kombinované studium</c:v>
                </c:pt>
              </c:strCache>
            </c:strRef>
          </c:tx>
          <c:cat>
            <c:strRef>
              <c:f>'7-zvuk'!$A$5:$A$10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'7-zvuk'!$B$5:$B$10</c:f>
              <c:numCache>
                <c:formatCode>0.00%</c:formatCode>
                <c:ptCount val="5"/>
                <c:pt idx="0">
                  <c:v>0.17307692307692321</c:v>
                </c:pt>
                <c:pt idx="1">
                  <c:v>0.17307692307692321</c:v>
                </c:pt>
                <c:pt idx="2">
                  <c:v>0.26923076923076938</c:v>
                </c:pt>
                <c:pt idx="3">
                  <c:v>0.1923076923076924</c:v>
                </c:pt>
                <c:pt idx="4">
                  <c:v>0.1923076923076924</c:v>
                </c:pt>
              </c:numCache>
            </c:numRef>
          </c:val>
        </c:ser>
        <c:ser>
          <c:idx val="1"/>
          <c:order val="1"/>
          <c:tx>
            <c:strRef>
              <c:f>'7-zvuk'!$C$3:$C$4</c:f>
              <c:strCache>
                <c:ptCount val="1"/>
                <c:pt idx="0">
                  <c:v>Student - prezenční studium</c:v>
                </c:pt>
              </c:strCache>
            </c:strRef>
          </c:tx>
          <c:cat>
            <c:strRef>
              <c:f>'7-zvuk'!$A$5:$A$10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'7-zvuk'!$C$5:$C$10</c:f>
              <c:numCache>
                <c:formatCode>0.00%</c:formatCode>
                <c:ptCount val="5"/>
                <c:pt idx="0">
                  <c:v>9.3750000000000194E-2</c:v>
                </c:pt>
                <c:pt idx="1">
                  <c:v>0.1796875</c:v>
                </c:pt>
                <c:pt idx="2">
                  <c:v>0.21875000000000022</c:v>
                </c:pt>
                <c:pt idx="3">
                  <c:v>0.171875</c:v>
                </c:pt>
                <c:pt idx="4">
                  <c:v>0.33593750000000039</c:v>
                </c:pt>
              </c:numCache>
            </c:numRef>
          </c:val>
        </c:ser>
        <c:ser>
          <c:idx val="2"/>
          <c:order val="2"/>
          <c:tx>
            <c:strRef>
              <c:f>'7-zvuk'!$D$3:$D$4</c:f>
              <c:strCache>
                <c:ptCount val="1"/>
                <c:pt idx="0">
                  <c:v>Zaměstnanec (Učitel)</c:v>
                </c:pt>
              </c:strCache>
            </c:strRef>
          </c:tx>
          <c:cat>
            <c:strRef>
              <c:f>'7-zvuk'!$A$5:$A$10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'7-zvuk'!$D$5:$D$10</c:f>
              <c:numCache>
                <c:formatCode>0.00%</c:formatCode>
                <c:ptCount val="5"/>
                <c:pt idx="0">
                  <c:v>0.21052631578947392</c:v>
                </c:pt>
                <c:pt idx="1">
                  <c:v>0.1578947368421057</c:v>
                </c:pt>
                <c:pt idx="2">
                  <c:v>0.1578947368421057</c:v>
                </c:pt>
                <c:pt idx="3">
                  <c:v>0.26315789473684231</c:v>
                </c:pt>
                <c:pt idx="4">
                  <c:v>0.21052631578947392</c:v>
                </c:pt>
              </c:numCache>
            </c:numRef>
          </c:val>
        </c:ser>
        <c:axId val="160355072"/>
        <c:axId val="160356608"/>
      </c:barChart>
      <c:catAx>
        <c:axId val="160355072"/>
        <c:scaling>
          <c:orientation val="minMax"/>
        </c:scaling>
        <c:axPos val="b"/>
        <c:numFmt formatCode="General" sourceLinked="1"/>
        <c:majorTickMark val="none"/>
        <c:tickLblPos val="nextTo"/>
        <c:crossAx val="160356608"/>
        <c:crosses val="autoZero"/>
        <c:lblAlgn val="ctr"/>
        <c:lblOffset val="100"/>
      </c:catAx>
      <c:valAx>
        <c:axId val="160356608"/>
        <c:scaling>
          <c:orientation val="minMax"/>
          <c:max val="0.9"/>
        </c:scaling>
        <c:axPos val="l"/>
        <c:majorGridlines/>
        <c:numFmt formatCode="0.00%" sourceLinked="1"/>
        <c:majorTickMark val="none"/>
        <c:tickLblPos val="nextTo"/>
        <c:crossAx val="160355072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pivotSource>
    <c:name>[anal-dokoncene2.xlsx]7-video!Kontingenční tabulka 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'7-video'!$B$3:$B$4</c:f>
              <c:strCache>
                <c:ptCount val="1"/>
                <c:pt idx="0">
                  <c:v>Student - kombinované studium</c:v>
                </c:pt>
              </c:strCache>
            </c:strRef>
          </c:tx>
          <c:cat>
            <c:strRef>
              <c:f>'7-video'!$A$5:$A$10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'7-video'!$B$5:$B$10</c:f>
              <c:numCache>
                <c:formatCode>0.00%</c:formatCode>
                <c:ptCount val="5"/>
                <c:pt idx="0">
                  <c:v>0.53846153846153844</c:v>
                </c:pt>
                <c:pt idx="1">
                  <c:v>0.23076923076923112</c:v>
                </c:pt>
                <c:pt idx="2">
                  <c:v>7.6923076923076927E-2</c:v>
                </c:pt>
                <c:pt idx="3">
                  <c:v>0.15384615384615413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'7-video'!$C$3:$C$4</c:f>
              <c:strCache>
                <c:ptCount val="1"/>
                <c:pt idx="0">
                  <c:v>Student - prezenční studium</c:v>
                </c:pt>
              </c:strCache>
            </c:strRef>
          </c:tx>
          <c:cat>
            <c:strRef>
              <c:f>'7-video'!$A$5:$A$10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'7-video'!$C$5:$C$10</c:f>
              <c:numCache>
                <c:formatCode>0.00%</c:formatCode>
                <c:ptCount val="5"/>
                <c:pt idx="0">
                  <c:v>0.43750000000000033</c:v>
                </c:pt>
                <c:pt idx="1">
                  <c:v>0.28906250000000033</c:v>
                </c:pt>
                <c:pt idx="2">
                  <c:v>0.1171875</c:v>
                </c:pt>
                <c:pt idx="3">
                  <c:v>0.140625</c:v>
                </c:pt>
                <c:pt idx="4">
                  <c:v>1.5625E-2</c:v>
                </c:pt>
              </c:numCache>
            </c:numRef>
          </c:val>
        </c:ser>
        <c:ser>
          <c:idx val="2"/>
          <c:order val="2"/>
          <c:tx>
            <c:strRef>
              <c:f>'7-video'!$D$3:$D$4</c:f>
              <c:strCache>
                <c:ptCount val="1"/>
                <c:pt idx="0">
                  <c:v>Zaměstnanec (Učitel)</c:v>
                </c:pt>
              </c:strCache>
            </c:strRef>
          </c:tx>
          <c:cat>
            <c:strRef>
              <c:f>'7-video'!$A$5:$A$10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'7-video'!$D$5:$D$10</c:f>
              <c:numCache>
                <c:formatCode>0.00%</c:formatCode>
                <c:ptCount val="5"/>
                <c:pt idx="0">
                  <c:v>0.52631578947368418</c:v>
                </c:pt>
                <c:pt idx="1">
                  <c:v>0.21052631578947387</c:v>
                </c:pt>
                <c:pt idx="2">
                  <c:v>0</c:v>
                </c:pt>
                <c:pt idx="3">
                  <c:v>0.10526315789473686</c:v>
                </c:pt>
                <c:pt idx="4">
                  <c:v>0.15789473684210562</c:v>
                </c:pt>
              </c:numCache>
            </c:numRef>
          </c:val>
        </c:ser>
        <c:axId val="160414720"/>
        <c:axId val="162370304"/>
      </c:barChart>
      <c:catAx>
        <c:axId val="160414720"/>
        <c:scaling>
          <c:orientation val="minMax"/>
        </c:scaling>
        <c:axPos val="b"/>
        <c:numFmt formatCode="General" sourceLinked="1"/>
        <c:majorTickMark val="none"/>
        <c:tickLblPos val="nextTo"/>
        <c:crossAx val="162370304"/>
        <c:crosses val="autoZero"/>
        <c:lblAlgn val="ctr"/>
        <c:lblOffset val="100"/>
      </c:catAx>
      <c:valAx>
        <c:axId val="162370304"/>
        <c:scaling>
          <c:orientation val="minMax"/>
          <c:max val="1"/>
        </c:scaling>
        <c:axPos val="l"/>
        <c:majorGridlines/>
        <c:numFmt formatCode="0.00%" sourceLinked="1"/>
        <c:majorTickMark val="none"/>
        <c:tickLblPos val="nextTo"/>
        <c:crossAx val="160414720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pivotSource>
    <c:name>[anal-dokoncene.xls]8-video!Kontingenční tabulka 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  <c:dLbl>
          <c:idx val="0"/>
          <c:delete val="1"/>
        </c:dLbl>
      </c:pivotFmt>
      <c:pivotFmt>
        <c:idx val="7"/>
        <c:marker>
          <c:symbol val="none"/>
        </c:marker>
        <c:dLbl>
          <c:idx val="0"/>
          <c:delete val="1"/>
        </c:dLbl>
      </c:pivotFmt>
      <c:pivotFmt>
        <c:idx val="8"/>
        <c:marker>
          <c:symbol val="none"/>
        </c:marker>
        <c:dLbl>
          <c:idx val="0"/>
          <c:delete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'8-video'!$B$3:$B$4</c:f>
              <c:strCache>
                <c:ptCount val="1"/>
                <c:pt idx="0">
                  <c:v>Student - kombinované studium</c:v>
                </c:pt>
              </c:strCache>
            </c:strRef>
          </c:tx>
          <c:cat>
            <c:strRef>
              <c:f>'8-video'!$A$5:$A$10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'8-video'!$B$5:$B$10</c:f>
              <c:numCache>
                <c:formatCode>0.00%</c:formatCode>
                <c:ptCount val="5"/>
                <c:pt idx="0">
                  <c:v>0.96153846153846168</c:v>
                </c:pt>
                <c:pt idx="1">
                  <c:v>3.8461538461538464E-2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'8-video'!$C$3:$C$4</c:f>
              <c:strCache>
                <c:ptCount val="1"/>
                <c:pt idx="0">
                  <c:v>Student - prezenční studium</c:v>
                </c:pt>
              </c:strCache>
            </c:strRef>
          </c:tx>
          <c:cat>
            <c:strRef>
              <c:f>'8-video'!$A$5:$A$10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'8-video'!$C$5:$C$10</c:f>
              <c:numCache>
                <c:formatCode>0.00%</c:formatCode>
                <c:ptCount val="5"/>
                <c:pt idx="0">
                  <c:v>0.8671875</c:v>
                </c:pt>
                <c:pt idx="1">
                  <c:v>0.10156250000000012</c:v>
                </c:pt>
                <c:pt idx="2">
                  <c:v>1.5625E-2</c:v>
                </c:pt>
                <c:pt idx="3">
                  <c:v>1.5625E-2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'8-video'!$D$3:$D$4</c:f>
              <c:strCache>
                <c:ptCount val="1"/>
                <c:pt idx="0">
                  <c:v>Zaměstnanec (Učitel)</c:v>
                </c:pt>
              </c:strCache>
            </c:strRef>
          </c:tx>
          <c:cat>
            <c:strRef>
              <c:f>'8-video'!$A$5:$A$10</c:f>
              <c:strCache>
                <c:ptCount val="5"/>
                <c:pt idx="0">
                  <c:v>Vůbec nepoužívám</c:v>
                </c:pt>
                <c:pt idx="1">
                  <c:v>Méně často</c:v>
                </c:pt>
                <c:pt idx="2">
                  <c:v>Alespoň jednou týdně</c:v>
                </c:pt>
                <c:pt idx="3">
                  <c:v>Alespoň jednou měsíčně</c:v>
                </c:pt>
                <c:pt idx="4">
                  <c:v>Každý den</c:v>
                </c:pt>
              </c:strCache>
            </c:strRef>
          </c:cat>
          <c:val>
            <c:numRef>
              <c:f>'8-video'!$D$5:$D$10</c:f>
              <c:numCache>
                <c:formatCode>0.00%</c:formatCode>
                <c:ptCount val="5"/>
                <c:pt idx="0">
                  <c:v>0.73684210526315785</c:v>
                </c:pt>
                <c:pt idx="1">
                  <c:v>0.15789473684210587</c:v>
                </c:pt>
                <c:pt idx="2">
                  <c:v>5.2631578947368432E-2</c:v>
                </c:pt>
                <c:pt idx="3">
                  <c:v>0</c:v>
                </c:pt>
                <c:pt idx="4">
                  <c:v>5.2631578947368432E-2</c:v>
                </c:pt>
              </c:numCache>
            </c:numRef>
          </c:val>
        </c:ser>
        <c:axId val="162395264"/>
        <c:axId val="162396800"/>
      </c:barChart>
      <c:catAx>
        <c:axId val="162395264"/>
        <c:scaling>
          <c:orientation val="minMax"/>
        </c:scaling>
        <c:axPos val="b"/>
        <c:majorTickMark val="none"/>
        <c:tickLblPos val="nextTo"/>
        <c:crossAx val="162396800"/>
        <c:crosses val="autoZero"/>
        <c:auto val="1"/>
        <c:lblAlgn val="ctr"/>
        <c:lblOffset val="100"/>
      </c:catAx>
      <c:valAx>
        <c:axId val="162396800"/>
        <c:scaling>
          <c:orientation val="minMax"/>
          <c:max val="1"/>
        </c:scaling>
        <c:axPos val="l"/>
        <c:majorGridlines/>
        <c:numFmt formatCode="0.00%" sourceLinked="1"/>
        <c:majorTickMark val="none"/>
        <c:tickLblPos val="nextTo"/>
        <c:crossAx val="16239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507473379731284"/>
          <c:y val="4.0220231483820083E-2"/>
          <c:w val="0.50469122770813835"/>
          <c:h val="0.13793421118587523"/>
        </c:manualLayout>
      </c:layout>
      <c:overlay val="1"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pivotSource>
    <c:name>[anal-dokoncene2.xlsx]13!Kontingenční tabulka 1</c:name>
    <c:fmtId val="-1"/>
  </c:pivotSource>
  <c:chart>
    <c:title>
      <c:tx>
        <c:rich>
          <a:bodyPr/>
          <a:lstStyle/>
          <a:p>
            <a:pPr>
              <a:defRPr sz="2400"/>
            </a:pPr>
            <a:r>
              <a:rPr lang="cs-CZ" sz="2400" b="1" baseline="0" dirty="0" smtClean="0"/>
              <a:t>Zavedení </a:t>
            </a:r>
            <a:r>
              <a:rPr lang="cs-CZ" sz="2400" b="1" baseline="0" dirty="0"/>
              <a:t>online komunikace do </a:t>
            </a:r>
            <a:r>
              <a:rPr lang="cs-CZ" sz="2400" b="1" baseline="0" dirty="0" smtClean="0"/>
              <a:t>výuky </a:t>
            </a:r>
            <a:endParaRPr lang="cs-CZ" sz="2400" b="1" dirty="0"/>
          </a:p>
        </c:rich>
      </c:tx>
      <c:layout/>
    </c:title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'13'!$B$3:$B$4</c:f>
              <c:strCache>
                <c:ptCount val="1"/>
                <c:pt idx="0">
                  <c:v>Student - kombinované studium</c:v>
                </c:pt>
              </c:strCache>
            </c:strRef>
          </c:tx>
          <c:cat>
            <c:strRef>
              <c:f>'13'!$A$5:$A$10</c:f>
              <c:strCache>
                <c:ptCount val="5"/>
                <c:pt idx="0">
                  <c:v>Určitě ne</c:v>
                </c:pt>
                <c:pt idx="1">
                  <c:v>Spíše ne</c:v>
                </c:pt>
                <c:pt idx="2">
                  <c:v>Nevím / Nedokáži posoudit</c:v>
                </c:pt>
                <c:pt idx="3">
                  <c:v>Spíše ano</c:v>
                </c:pt>
                <c:pt idx="4">
                  <c:v>Určitě ano</c:v>
                </c:pt>
              </c:strCache>
            </c:strRef>
          </c:cat>
          <c:val>
            <c:numRef>
              <c:f>'13'!$B$5:$B$10</c:f>
              <c:numCache>
                <c:formatCode>0.00%</c:formatCode>
                <c:ptCount val="5"/>
                <c:pt idx="0">
                  <c:v>0</c:v>
                </c:pt>
                <c:pt idx="1">
                  <c:v>0.1153846153846154</c:v>
                </c:pt>
                <c:pt idx="2">
                  <c:v>3.8461538461538471E-2</c:v>
                </c:pt>
                <c:pt idx="3">
                  <c:v>0.44230769230769296</c:v>
                </c:pt>
                <c:pt idx="4">
                  <c:v>0.40384615384615385</c:v>
                </c:pt>
              </c:numCache>
            </c:numRef>
          </c:val>
        </c:ser>
        <c:ser>
          <c:idx val="1"/>
          <c:order val="1"/>
          <c:tx>
            <c:strRef>
              <c:f>'13'!$C$3:$C$4</c:f>
              <c:strCache>
                <c:ptCount val="1"/>
                <c:pt idx="0">
                  <c:v>Student - prezenční studium</c:v>
                </c:pt>
              </c:strCache>
            </c:strRef>
          </c:tx>
          <c:cat>
            <c:strRef>
              <c:f>'13'!$A$5:$A$10</c:f>
              <c:strCache>
                <c:ptCount val="5"/>
                <c:pt idx="0">
                  <c:v>Určitě ne</c:v>
                </c:pt>
                <c:pt idx="1">
                  <c:v>Spíše ne</c:v>
                </c:pt>
                <c:pt idx="2">
                  <c:v>Nevím / Nedokáži posoudit</c:v>
                </c:pt>
                <c:pt idx="3">
                  <c:v>Spíše ano</c:v>
                </c:pt>
                <c:pt idx="4">
                  <c:v>Určitě ano</c:v>
                </c:pt>
              </c:strCache>
            </c:strRef>
          </c:cat>
          <c:val>
            <c:numRef>
              <c:f>'13'!$C$5:$C$10</c:f>
              <c:numCache>
                <c:formatCode>0.00%</c:formatCode>
                <c:ptCount val="5"/>
                <c:pt idx="0">
                  <c:v>1.5625000000000003E-2</c:v>
                </c:pt>
                <c:pt idx="1">
                  <c:v>7.0312500000000139E-2</c:v>
                </c:pt>
                <c:pt idx="2">
                  <c:v>0.1796875</c:v>
                </c:pt>
                <c:pt idx="3">
                  <c:v>0.5</c:v>
                </c:pt>
                <c:pt idx="4">
                  <c:v>0.234375</c:v>
                </c:pt>
              </c:numCache>
            </c:numRef>
          </c:val>
        </c:ser>
        <c:ser>
          <c:idx val="2"/>
          <c:order val="2"/>
          <c:tx>
            <c:strRef>
              <c:f>'13'!$D$3:$D$4</c:f>
              <c:strCache>
                <c:ptCount val="1"/>
                <c:pt idx="0">
                  <c:v>Zaměstnanec (Učitel)</c:v>
                </c:pt>
              </c:strCache>
            </c:strRef>
          </c:tx>
          <c:cat>
            <c:strRef>
              <c:f>'13'!$A$5:$A$10</c:f>
              <c:strCache>
                <c:ptCount val="5"/>
                <c:pt idx="0">
                  <c:v>Určitě ne</c:v>
                </c:pt>
                <c:pt idx="1">
                  <c:v>Spíše ne</c:v>
                </c:pt>
                <c:pt idx="2">
                  <c:v>Nevím / Nedokáži posoudit</c:v>
                </c:pt>
                <c:pt idx="3">
                  <c:v>Spíše ano</c:v>
                </c:pt>
                <c:pt idx="4">
                  <c:v>Určitě ano</c:v>
                </c:pt>
              </c:strCache>
            </c:strRef>
          </c:cat>
          <c:val>
            <c:numRef>
              <c:f>'13'!$D$5:$D$10</c:f>
              <c:numCache>
                <c:formatCode>0.00%</c:formatCode>
                <c:ptCount val="5"/>
                <c:pt idx="0">
                  <c:v>0</c:v>
                </c:pt>
                <c:pt idx="1">
                  <c:v>0.21052631578947398</c:v>
                </c:pt>
                <c:pt idx="2">
                  <c:v>0.4210526315789479</c:v>
                </c:pt>
                <c:pt idx="3">
                  <c:v>0.26315789473684231</c:v>
                </c:pt>
                <c:pt idx="4">
                  <c:v>0.10526315789473686</c:v>
                </c:pt>
              </c:numCache>
            </c:numRef>
          </c:val>
        </c:ser>
        <c:axId val="162590720"/>
        <c:axId val="162592256"/>
      </c:barChart>
      <c:catAx>
        <c:axId val="162590720"/>
        <c:scaling>
          <c:orientation val="minMax"/>
        </c:scaling>
        <c:axPos val="b"/>
        <c:numFmt formatCode="General" sourceLinked="1"/>
        <c:majorTickMark val="none"/>
        <c:tickLblPos val="nextTo"/>
        <c:crossAx val="162592256"/>
        <c:crosses val="autoZero"/>
        <c:lblAlgn val="ctr"/>
        <c:lblOffset val="100"/>
      </c:catAx>
      <c:valAx>
        <c:axId val="162592256"/>
        <c:scaling>
          <c:orientation val="minMax"/>
          <c:min val="0"/>
        </c:scaling>
        <c:axPos val="l"/>
        <c:majorGridlines/>
        <c:numFmt formatCode="0.00%" sourceLinked="1"/>
        <c:majorTickMark val="none"/>
        <c:tickLblPos val="nextTo"/>
        <c:crossAx val="1625907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3059832" y="-22225"/>
            <a:ext cx="5180881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3131840" y="-22225"/>
            <a:ext cx="5023148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9" y="2708476"/>
            <a:ext cx="4842872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4A9B2A0D-56A6-4ED1-9452-CFD842C14D01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  <a:prstGeom prst="rect">
            <a:avLst/>
          </a:prstGeom>
        </p:spPr>
        <p:txBody>
          <a:bodyPr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D3B60D-DDBE-45EA-B8D3-A1402CAD5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A71A-9810-41CF-9348-2DD543FA7C7A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BB77768-C95C-40AD-9C3C-25C4EFC4BD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BE22C-2204-445D-9991-28F3EC467D9B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66CA04-475E-4A22-A9E7-C09535550D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6864" cy="864096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7"/>
            <a:ext cx="7776864" cy="4536504"/>
          </a:xfrm>
        </p:spPr>
        <p:txBody>
          <a:bodyPr/>
          <a:lstStyle>
            <a:lvl1pPr>
              <a:spcBef>
                <a:spcPts val="1200"/>
              </a:spcBef>
              <a:defRPr b="1"/>
            </a:lvl1pPr>
            <a:lvl2pPr>
              <a:spcBef>
                <a:spcPts val="1200"/>
              </a:spcBef>
              <a:defRPr b="1"/>
            </a:lvl2pPr>
            <a:lvl3pPr>
              <a:spcBef>
                <a:spcPts val="1200"/>
              </a:spcBef>
              <a:defRPr b="1"/>
            </a:lvl3pPr>
            <a:lvl4pPr>
              <a:spcBef>
                <a:spcPts val="1200"/>
              </a:spcBef>
              <a:defRPr b="1"/>
            </a:lvl4pPr>
            <a:lvl5pPr>
              <a:spcBef>
                <a:spcPts val="1200"/>
              </a:spcBef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600" dirty="0" err="1" smtClean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DisCo 2010, Plzeň, 25. 06. 2010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C3A43-FADC-4120-9B83-13AB052F2522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D6552D-8FA4-4333-8D6C-EF42023033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5997575" y="2238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6587A-522E-4288-8EF9-1A5AC0351BC7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925520-B451-45DB-894E-69AC744D2E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27DA1-A61B-4739-9BE3-AF5EB28877C7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0E055-99B5-4447-BEB7-D2B4810BED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4F74-2B51-4474-81C1-E9FBF3479257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FBA521-CD14-4333-A4BE-8CC9DA48B5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0E934-B678-4073-BE0C-E0FA49905EE4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138EB6-D538-4CAC-A1C8-245CE0D811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6D014-0C07-4BE8-AAD1-7CC467F586EE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871CA0-BA43-48C1-870B-049601D45D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ACC07-04D1-4EE2-A74C-3919F3D45764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B6FE02-68FE-424D-AB7C-3C41A89AD1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765175"/>
            <a:ext cx="77755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2079625"/>
            <a:ext cx="77755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2"/>
          </p:nvPr>
        </p:nvSpPr>
        <p:spPr>
          <a:xfrm>
            <a:off x="4643438" y="223838"/>
            <a:ext cx="3487737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dirty="0" err="1" smtClean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DisCo 2010, Plzeň, 25. 06. 2010</a:t>
            </a:r>
          </a:p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igbluebutton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lex.fm.vse.cz/go/bbb" TargetMode="External"/><Relationship Id="rId2" Type="http://schemas.openxmlformats.org/officeDocument/2006/relationships/hyperlink" Target="http://flex.fm.vse.cz/go/disc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3059832" y="3356992"/>
            <a:ext cx="5112568" cy="1341437"/>
          </a:xfrm>
        </p:spPr>
        <p:txBody>
          <a:bodyPr>
            <a:noAutofit/>
          </a:bodyPr>
          <a:lstStyle/>
          <a:p>
            <a:pPr algn="r"/>
            <a:r>
              <a:rPr lang="cs-CZ" sz="3000" b="1" dirty="0" smtClean="0">
                <a:solidFill>
                  <a:srgbClr val="71685A"/>
                </a:solidFill>
                <a:latin typeface="Calibri" pitchFamily="34" charset="0"/>
                <a:cs typeface="Calibri" pitchFamily="34" charset="0"/>
              </a:rPr>
              <a:t>ICT podpora komunikace </a:t>
            </a:r>
            <a:br>
              <a:rPr lang="cs-CZ" sz="3000" b="1" dirty="0" smtClean="0">
                <a:solidFill>
                  <a:srgbClr val="71685A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3000" b="1" dirty="0" smtClean="0">
                <a:solidFill>
                  <a:srgbClr val="71685A"/>
                </a:solidFill>
                <a:latin typeface="Calibri" pitchFamily="34" charset="0"/>
                <a:cs typeface="Calibri" pitchFamily="34" charset="0"/>
              </a:rPr>
              <a:t>nejen v distančním vzdělávání</a:t>
            </a:r>
            <a:endParaRPr lang="cs-CZ" sz="3000" dirty="0" smtClean="0">
              <a:solidFill>
                <a:srgbClr val="71685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925" y="5661025"/>
            <a:ext cx="3309938" cy="504825"/>
          </a:xfrm>
        </p:spPr>
        <p:txBody>
          <a:bodyPr rtlCol="0"/>
          <a:lstStyle/>
          <a:p>
            <a:pPr algn="ctr" fontAlgn="auto">
              <a:spcAft>
                <a:spcPts val="900"/>
              </a:spcAft>
              <a:defRPr/>
            </a:pPr>
            <a:r>
              <a:rPr lang="cs-CZ" sz="1600" dirty="0" err="1" smtClean="0">
                <a:solidFill>
                  <a:schemeClr val="accent3">
                    <a:lumMod val="75000"/>
                  </a:schemeClr>
                </a:solidFill>
              </a:rPr>
              <a:t>DisCo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 2010, Plzeň, 25. 06. 2010</a:t>
            </a:r>
          </a:p>
        </p:txBody>
      </p:sp>
      <p:pic>
        <p:nvPicPr>
          <p:cNvPr id="13315" name="Obrázek 2" descr="VSElogo_modre_kulate.png"/>
          <p:cNvPicPr>
            <a:picLocks noChangeAspect="1" noChangeArrowheads="1"/>
          </p:cNvPicPr>
          <p:nvPr/>
        </p:nvPicPr>
        <p:blipFill>
          <a:blip r:embed="rId2" cstate="print">
            <a:lum bright="100000" contrast="-70000"/>
          </a:blip>
          <a:srcRect/>
          <a:stretch>
            <a:fillRect/>
          </a:stretch>
        </p:blipFill>
        <p:spPr bwMode="auto">
          <a:xfrm>
            <a:off x="3397374" y="404664"/>
            <a:ext cx="1390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830077" y="2433638"/>
            <a:ext cx="234237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cs-CZ" sz="24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Jiří Jelínek</a:t>
            </a:r>
          </a:p>
          <a:p>
            <a:pPr algn="r"/>
            <a:r>
              <a:rPr lang="cs-CZ" sz="24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Lukáš Novotný</a:t>
            </a:r>
          </a:p>
          <a:p>
            <a:pPr algn="r"/>
            <a:endParaRPr lang="cs-CZ" sz="2400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17" name="TextovéPole 5"/>
          <p:cNvSpPr txBox="1">
            <a:spLocks noChangeArrowheads="1"/>
          </p:cNvSpPr>
          <p:nvPr/>
        </p:nvSpPr>
        <p:spPr bwMode="auto">
          <a:xfrm>
            <a:off x="4932040" y="613137"/>
            <a:ext cx="3044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 sz="2000" dirty="0" smtClean="0">
                <a:solidFill>
                  <a:schemeClr val="bg1"/>
                </a:solidFill>
                <a:latin typeface="Century Gothic" pitchFamily="34" charset="0"/>
              </a:rPr>
              <a:t>Fakulta managementu</a:t>
            </a:r>
          </a:p>
          <a:p>
            <a:pPr algn="r">
              <a:spcAft>
                <a:spcPts val="0"/>
              </a:spcAft>
            </a:pPr>
            <a:r>
              <a:rPr lang="cs-CZ" sz="2000" dirty="0" smtClean="0">
                <a:solidFill>
                  <a:schemeClr val="bg1"/>
                </a:solidFill>
                <a:latin typeface="Century Gothic" pitchFamily="34" charset="0"/>
              </a:rPr>
              <a:t>Jindřichův Hradec</a:t>
            </a:r>
          </a:p>
          <a:p>
            <a:pPr algn="r"/>
            <a:r>
              <a:rPr lang="cs-CZ" sz="2000" dirty="0" smtClean="0">
                <a:solidFill>
                  <a:schemeClr val="bg1"/>
                </a:solidFill>
                <a:latin typeface="Century Gothic" pitchFamily="34" charset="0"/>
              </a:rPr>
              <a:t>VŠE Praha</a:t>
            </a:r>
            <a:endParaRPr lang="cs-CZ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schemeClr val="bg1"/>
                </a:solidFill>
                <a:cs typeface="Arial" charset="0"/>
              </a:rPr>
              <a:t>DisCo</a:t>
            </a:r>
            <a:r>
              <a:rPr lang="cs-CZ" dirty="0">
                <a:solidFill>
                  <a:schemeClr val="bg1"/>
                </a:solidFill>
                <a:cs typeface="Arial" charset="0"/>
              </a:rPr>
              <a:t>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6" name="Graf 5"/>
          <p:cNvGraphicFramePr>
            <a:graphicFrameLocks noGrp="1"/>
          </p:cNvGraphicFramePr>
          <p:nvPr/>
        </p:nvGraphicFramePr>
        <p:xfrm>
          <a:off x="467544" y="1052736"/>
          <a:ext cx="3960440" cy="514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 noGrp="1"/>
          </p:cNvGraphicFramePr>
          <p:nvPr/>
        </p:nvGraphicFramePr>
        <p:xfrm>
          <a:off x="4211960" y="1052736"/>
          <a:ext cx="4509463" cy="5166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67544" y="332656"/>
            <a:ext cx="3385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Pravidelnost používání </a:t>
            </a:r>
          </a:p>
          <a:p>
            <a:r>
              <a:rPr lang="cs-CZ" sz="2400" dirty="0" smtClean="0"/>
              <a:t>online komunikace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635896" y="539388"/>
            <a:ext cx="967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Video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200116" y="6156012"/>
            <a:ext cx="546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Obecně				Ve vztahu k FM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schemeClr val="bg1"/>
                </a:solidFill>
                <a:cs typeface="Arial" charset="0"/>
              </a:rPr>
              <a:t>DisCo</a:t>
            </a:r>
            <a:r>
              <a:rPr lang="cs-CZ" dirty="0">
                <a:solidFill>
                  <a:schemeClr val="bg1"/>
                </a:solidFill>
                <a:cs typeface="Arial" charset="0"/>
              </a:rPr>
              <a:t>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7" name="Graf 6"/>
          <p:cNvGraphicFramePr>
            <a:graphicFrameLocks noGrp="1"/>
          </p:cNvGraphicFramePr>
          <p:nvPr/>
        </p:nvGraphicFramePr>
        <p:xfrm>
          <a:off x="467544" y="836712"/>
          <a:ext cx="8233399" cy="567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BigBlueButton</a:t>
            </a:r>
            <a:r>
              <a:rPr lang="cs-CZ" dirty="0" smtClean="0"/>
              <a:t> (3B)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Princip</a:t>
            </a:r>
          </a:p>
          <a:p>
            <a:pPr lvl="1"/>
            <a:r>
              <a:rPr lang="cs-CZ" sz="3200" dirty="0" smtClean="0"/>
              <a:t>místnosti</a:t>
            </a:r>
          </a:p>
          <a:p>
            <a:pPr lvl="1"/>
            <a:r>
              <a:rPr lang="cs-CZ" sz="3200" dirty="0" smtClean="0"/>
              <a:t>role</a:t>
            </a:r>
          </a:p>
          <a:p>
            <a:pPr lvl="1"/>
            <a:r>
              <a:rPr lang="cs-CZ" sz="3200" dirty="0" smtClean="0"/>
              <a:t>vazba na </a:t>
            </a:r>
            <a:r>
              <a:rPr lang="cs-CZ" sz="3200" dirty="0" err="1" smtClean="0"/>
              <a:t>Moodle</a:t>
            </a:r>
            <a:endParaRPr lang="cs-CZ" sz="3200" dirty="0" smtClean="0"/>
          </a:p>
          <a:p>
            <a:r>
              <a:rPr lang="cs-CZ" sz="3200" dirty="0" smtClean="0"/>
              <a:t>Naše rozšíření</a:t>
            </a:r>
          </a:p>
          <a:p>
            <a:pPr lvl="1"/>
            <a:r>
              <a:rPr lang="cs-CZ" sz="3200" dirty="0" smtClean="0"/>
              <a:t>vstupenky</a:t>
            </a:r>
          </a:p>
          <a:p>
            <a:r>
              <a:rPr lang="cs-CZ" sz="3200" dirty="0" smtClean="0">
                <a:hlinkClick r:id="rId2"/>
              </a:rPr>
              <a:t>http://bigbluebutton.org</a:t>
            </a:r>
            <a:endParaRPr lang="cs-CZ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schemeClr val="bg1"/>
                </a:solidFill>
                <a:cs typeface="Arial" charset="0"/>
              </a:rPr>
              <a:t>DisCo</a:t>
            </a:r>
            <a:r>
              <a:rPr lang="cs-CZ" dirty="0">
                <a:solidFill>
                  <a:schemeClr val="bg1"/>
                </a:solidFill>
                <a:cs typeface="Arial" charset="0"/>
              </a:rPr>
              <a:t>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75575" cy="863600"/>
          </a:xfrm>
        </p:spPr>
        <p:txBody>
          <a:bodyPr/>
          <a:lstStyle/>
          <a:p>
            <a:r>
              <a:rPr lang="cs-CZ" dirty="0" smtClean="0"/>
              <a:t>Ukázky 3B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684213" y="1700808"/>
            <a:ext cx="7775575" cy="4607495"/>
          </a:xfrm>
        </p:spPr>
        <p:txBody>
          <a:bodyPr/>
          <a:lstStyle/>
          <a:p>
            <a:r>
              <a:rPr lang="cs-CZ" sz="3200" dirty="0" smtClean="0"/>
              <a:t>Otevřená místnost pro </a:t>
            </a:r>
            <a:r>
              <a:rPr lang="cs-CZ" sz="3200" dirty="0" err="1" smtClean="0"/>
              <a:t>DisCo</a:t>
            </a:r>
            <a:endParaRPr lang="cs-CZ" sz="3200" dirty="0" smtClean="0"/>
          </a:p>
          <a:p>
            <a:pPr lvl="1"/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http://flex.fm.vse.cz/go/disco</a:t>
            </a:r>
            <a:endParaRPr 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cs-CZ" sz="3200" dirty="0" smtClean="0"/>
          </a:p>
          <a:p>
            <a:r>
              <a:rPr lang="cs-CZ" sz="3200" dirty="0" smtClean="0"/>
              <a:t>Administrační rozhraní pro 3B</a:t>
            </a:r>
          </a:p>
          <a:p>
            <a:pPr lvl="1"/>
            <a:r>
              <a:rPr lang="cs-CZ" sz="3200" dirty="0" smtClean="0"/>
              <a:t>verze 0.4 beta, správa více serverů</a:t>
            </a:r>
          </a:p>
          <a:p>
            <a:pPr lvl="1"/>
            <a:endParaRPr lang="cs-CZ" sz="3200" dirty="0" smtClean="0"/>
          </a:p>
          <a:p>
            <a:r>
              <a:rPr lang="cs-CZ" sz="3200" dirty="0" smtClean="0"/>
              <a:t>Integrační modul pro </a:t>
            </a:r>
            <a:r>
              <a:rPr lang="cs-CZ" sz="3200" dirty="0" err="1" smtClean="0"/>
              <a:t>Moodle</a:t>
            </a:r>
            <a:endParaRPr lang="cs-CZ" sz="3200" dirty="0" smtClean="0">
              <a:hlinkClick r:id="rId3"/>
            </a:endParaRPr>
          </a:p>
          <a:p>
            <a:pPr lvl="1"/>
            <a:endParaRPr lang="cs-CZ" sz="3200" i="1" dirty="0" smtClean="0"/>
          </a:p>
          <a:p>
            <a:endParaRPr lang="cs-CZ" sz="3200" dirty="0" smtClean="0"/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chemeClr val="bg1"/>
                </a:solidFill>
                <a:cs typeface="Arial" charset="0"/>
              </a:rPr>
              <a:t>DisCo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536504"/>
          </a:xfrm>
        </p:spPr>
        <p:txBody>
          <a:bodyPr/>
          <a:lstStyle/>
          <a:p>
            <a:r>
              <a:rPr lang="cs-CZ" sz="3200" dirty="0" smtClean="0"/>
              <a:t>Zájem o synchronní ICT</a:t>
            </a:r>
          </a:p>
          <a:p>
            <a:r>
              <a:rPr lang="cs-CZ" sz="3200" dirty="0" smtClean="0"/>
              <a:t>Pro některé formy nutná příprava</a:t>
            </a:r>
          </a:p>
          <a:p>
            <a:r>
              <a:rPr lang="cs-CZ" sz="3200" dirty="0" smtClean="0"/>
              <a:t>Existence dostupných softwarových řešení využitelných ve výuce</a:t>
            </a:r>
          </a:p>
          <a:p>
            <a:endParaRPr lang="cs-CZ" sz="3200" dirty="0" smtClean="0"/>
          </a:p>
          <a:p>
            <a:r>
              <a:rPr lang="cs-CZ" sz="3200" dirty="0" err="1" smtClean="0"/>
              <a:t>BigBlueButton</a:t>
            </a:r>
            <a:r>
              <a:rPr lang="cs-CZ" sz="3200" dirty="0" smtClean="0"/>
              <a:t> vhodný nástroj pro zajištění synchronní komunikace nejen v kombinované formě studia</a:t>
            </a:r>
            <a:endParaRPr lang="cs-CZ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schemeClr val="bg1"/>
                </a:solidFill>
                <a:cs typeface="Arial" charset="0"/>
              </a:rPr>
              <a:t>DisCo</a:t>
            </a:r>
            <a:r>
              <a:rPr lang="cs-CZ" dirty="0">
                <a:solidFill>
                  <a:schemeClr val="bg1"/>
                </a:solidFill>
                <a:cs typeface="Arial" charset="0"/>
              </a:rPr>
              <a:t>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chemeClr val="bg1"/>
                </a:solidFill>
                <a:cs typeface="Arial" charset="0"/>
              </a:rPr>
              <a:t>DisCo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1062038"/>
            <a:ext cx="8143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9750" y="476250"/>
            <a:ext cx="395446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Děkujeme za pozornost</a:t>
            </a:r>
            <a:endParaRPr lang="cs-CZ" sz="26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268389" y="2708920"/>
            <a:ext cx="4967907" cy="1439689"/>
          </a:xfrm>
        </p:spPr>
        <p:txBody>
          <a:bodyPr>
            <a:noAutofit/>
          </a:bodyPr>
          <a:lstStyle/>
          <a:p>
            <a:r>
              <a:rPr lang="cs-CZ" sz="8800" dirty="0" smtClean="0">
                <a:latin typeface="Arial" charset="0"/>
              </a:rPr>
              <a:t>Proč ???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schemeClr val="bg1"/>
                </a:solidFill>
                <a:cs typeface="Arial" charset="0"/>
              </a:rPr>
              <a:t>DisCo</a:t>
            </a:r>
            <a:r>
              <a:rPr lang="cs-CZ" dirty="0">
                <a:solidFill>
                  <a:schemeClr val="bg1"/>
                </a:solidFill>
                <a:cs typeface="Arial" charset="0"/>
              </a:rPr>
              <a:t>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75575" cy="8636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charset="0"/>
              </a:rPr>
              <a:t>Formy elektronické komunikace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684213" y="1989857"/>
            <a:ext cx="7775575" cy="4535487"/>
          </a:xfrm>
        </p:spPr>
        <p:txBody>
          <a:bodyPr/>
          <a:lstStyle/>
          <a:p>
            <a:r>
              <a:rPr lang="cs-CZ" sz="3200" dirty="0" smtClean="0"/>
              <a:t>Text</a:t>
            </a:r>
          </a:p>
          <a:p>
            <a:r>
              <a:rPr lang="cs-CZ" sz="3200" dirty="0" smtClean="0"/>
              <a:t>Audio</a:t>
            </a:r>
          </a:p>
          <a:p>
            <a:r>
              <a:rPr lang="cs-CZ" sz="3200" dirty="0" smtClean="0"/>
              <a:t>Video (Webová kamera)</a:t>
            </a:r>
          </a:p>
          <a:p>
            <a:r>
              <a:rPr lang="cs-CZ" sz="3200" dirty="0" smtClean="0"/>
              <a:t>Soubory (prezentace)</a:t>
            </a:r>
          </a:p>
          <a:p>
            <a:pPr lvl="1"/>
            <a:endParaRPr lang="cs-CZ" sz="3200" dirty="0" smtClean="0"/>
          </a:p>
          <a:p>
            <a:r>
              <a:rPr lang="cs-CZ" sz="3200" dirty="0" smtClean="0"/>
              <a:t>Komerční i open </a:t>
            </a:r>
            <a:r>
              <a:rPr lang="cs-CZ" sz="3200" dirty="0" err="1" smtClean="0"/>
              <a:t>source</a:t>
            </a:r>
            <a:r>
              <a:rPr lang="cs-CZ" sz="3200" dirty="0" smtClean="0"/>
              <a:t> řešení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schemeClr val="bg1"/>
                </a:solidFill>
                <a:cs typeface="Arial" charset="0"/>
              </a:rPr>
              <a:t>DisCo</a:t>
            </a:r>
            <a:r>
              <a:rPr lang="cs-CZ" dirty="0">
                <a:solidFill>
                  <a:schemeClr val="bg1"/>
                </a:solidFill>
                <a:cs typeface="Arial" charset="0"/>
              </a:rPr>
              <a:t>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75575" cy="863600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Typy komunikace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684213" y="1773238"/>
            <a:ext cx="7775575" cy="4535487"/>
          </a:xfrm>
        </p:spPr>
        <p:txBody>
          <a:bodyPr/>
          <a:lstStyle/>
          <a:p>
            <a:r>
              <a:rPr lang="cs-CZ" sz="3200" dirty="0" smtClean="0"/>
              <a:t>Asynchronní</a:t>
            </a:r>
          </a:p>
          <a:p>
            <a:pPr lvl="1"/>
            <a:r>
              <a:rPr lang="cs-CZ" sz="3200" dirty="0" smtClean="0"/>
              <a:t>výměnný prostor</a:t>
            </a:r>
          </a:p>
          <a:p>
            <a:pPr lvl="1"/>
            <a:r>
              <a:rPr lang="cs-CZ" sz="3200" dirty="0" smtClean="0"/>
              <a:t>LMS (</a:t>
            </a:r>
            <a:r>
              <a:rPr lang="cs-CZ" sz="3200" dirty="0" err="1" smtClean="0"/>
              <a:t>moodle</a:t>
            </a:r>
            <a:r>
              <a:rPr lang="cs-CZ" sz="3200" dirty="0" smtClean="0"/>
              <a:t>), email, CMS, </a:t>
            </a:r>
            <a:r>
              <a:rPr lang="cs-CZ" sz="3200" dirty="0" err="1" smtClean="0"/>
              <a:t>WiKi</a:t>
            </a:r>
            <a:r>
              <a:rPr lang="cs-CZ" sz="3200" dirty="0" smtClean="0"/>
              <a:t>, …</a:t>
            </a:r>
          </a:p>
          <a:p>
            <a:pPr lvl="1"/>
            <a:endParaRPr lang="cs-CZ" sz="3200" dirty="0" smtClean="0"/>
          </a:p>
          <a:p>
            <a:r>
              <a:rPr lang="cs-CZ" sz="3200" dirty="0" smtClean="0"/>
              <a:t>Synchronní</a:t>
            </a:r>
          </a:p>
          <a:p>
            <a:pPr lvl="2"/>
            <a:r>
              <a:rPr lang="cs-CZ" sz="3200" dirty="0" smtClean="0"/>
              <a:t>IM (</a:t>
            </a:r>
            <a:r>
              <a:rPr lang="cs-CZ" sz="3200" dirty="0" err="1" smtClean="0"/>
              <a:t>Skype</a:t>
            </a:r>
            <a:r>
              <a:rPr lang="cs-CZ" sz="3200" dirty="0" smtClean="0"/>
              <a:t>, ICQ, MSN …) či </a:t>
            </a:r>
            <a:r>
              <a:rPr lang="cs-CZ" sz="3200" dirty="0" err="1" smtClean="0"/>
              <a:t>VoIP</a:t>
            </a:r>
            <a:endParaRPr lang="cs-CZ" sz="3200" dirty="0" smtClean="0"/>
          </a:p>
          <a:p>
            <a:pPr lvl="2"/>
            <a:r>
              <a:rPr lang="cs-CZ" sz="3200" dirty="0" err="1" smtClean="0"/>
              <a:t>DimDim</a:t>
            </a:r>
            <a:r>
              <a:rPr lang="cs-CZ" sz="3200" dirty="0" smtClean="0"/>
              <a:t>, Adobe </a:t>
            </a:r>
            <a:r>
              <a:rPr lang="cs-CZ" sz="3200" dirty="0" err="1" smtClean="0"/>
              <a:t>Connect</a:t>
            </a:r>
            <a:endParaRPr lang="cs-CZ" sz="3200" dirty="0" smtClean="0"/>
          </a:p>
          <a:p>
            <a:pPr lvl="1"/>
            <a:endParaRPr lang="cs-CZ" sz="3200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chemeClr val="bg1"/>
                </a:solidFill>
                <a:cs typeface="Arial" charset="0"/>
              </a:rPr>
              <a:t>DisCo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8005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24891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75575" cy="863600"/>
          </a:xfrm>
        </p:spPr>
        <p:txBody>
          <a:bodyPr/>
          <a:lstStyle/>
          <a:p>
            <a:r>
              <a:rPr lang="cs-CZ" dirty="0" smtClean="0"/>
              <a:t>Aktuální stav na FM VŠE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684213" y="1773238"/>
            <a:ext cx="7775575" cy="4535487"/>
          </a:xfrm>
        </p:spPr>
        <p:txBody>
          <a:bodyPr/>
          <a:lstStyle/>
          <a:p>
            <a:endParaRPr lang="cs-CZ" sz="3200" dirty="0" smtClean="0"/>
          </a:p>
          <a:p>
            <a:r>
              <a:rPr lang="cs-CZ" sz="3200" dirty="0" smtClean="0"/>
              <a:t>Asynchronní komunikace</a:t>
            </a:r>
          </a:p>
          <a:p>
            <a:pPr lvl="1"/>
            <a:r>
              <a:rPr lang="cs-CZ" sz="3200" dirty="0" smtClean="0"/>
              <a:t>LMS systém </a:t>
            </a:r>
            <a:r>
              <a:rPr lang="cs-CZ" sz="3200" dirty="0" err="1" smtClean="0"/>
              <a:t>Moodle</a:t>
            </a:r>
            <a:endParaRPr lang="cs-CZ" sz="3200" dirty="0" smtClean="0"/>
          </a:p>
          <a:p>
            <a:pPr lvl="1"/>
            <a:endParaRPr lang="cs-CZ" sz="3200" dirty="0" smtClean="0"/>
          </a:p>
          <a:p>
            <a:r>
              <a:rPr lang="cs-CZ" sz="3200" dirty="0" smtClean="0"/>
              <a:t>Synchronní komunikace</a:t>
            </a:r>
          </a:p>
          <a:p>
            <a:pPr lvl="1"/>
            <a:r>
              <a:rPr lang="cs-CZ" sz="3200" dirty="0" smtClean="0"/>
              <a:t>???</a:t>
            </a:r>
          </a:p>
          <a:p>
            <a:pPr lvl="1"/>
            <a:endParaRPr lang="cs-CZ" sz="3200" dirty="0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chemeClr val="bg1"/>
                </a:solidFill>
                <a:cs typeface="Arial" charset="0"/>
              </a:rPr>
              <a:t>DisCo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Průzkum stavu na FM VŠE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Zaměření především na oblast synchronní komunikace</a:t>
            </a:r>
          </a:p>
          <a:p>
            <a:endParaRPr lang="cs-CZ" sz="3200" dirty="0" smtClean="0"/>
          </a:p>
          <a:p>
            <a:r>
              <a:rPr lang="cs-CZ" sz="3200" dirty="0" smtClean="0"/>
              <a:t>Osloveni</a:t>
            </a:r>
          </a:p>
          <a:p>
            <a:pPr lvl="1"/>
            <a:r>
              <a:rPr lang="cs-CZ" sz="3200" dirty="0" smtClean="0"/>
              <a:t>pedagogové</a:t>
            </a:r>
          </a:p>
          <a:p>
            <a:pPr lvl="1"/>
            <a:r>
              <a:rPr lang="cs-CZ" sz="3200" dirty="0" smtClean="0"/>
              <a:t>studenti prezenční formy studia</a:t>
            </a:r>
          </a:p>
          <a:p>
            <a:pPr lvl="1"/>
            <a:r>
              <a:rPr lang="cs-CZ" sz="3200" dirty="0" smtClean="0"/>
              <a:t>studenti kombinované formy studia</a:t>
            </a:r>
            <a:endParaRPr lang="cs-CZ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schemeClr val="bg1"/>
                </a:solidFill>
                <a:cs typeface="Arial" charset="0"/>
              </a:rPr>
              <a:t>DisCo</a:t>
            </a:r>
            <a:r>
              <a:rPr lang="cs-CZ" dirty="0">
                <a:solidFill>
                  <a:schemeClr val="bg1"/>
                </a:solidFill>
                <a:cs typeface="Arial" charset="0"/>
              </a:rPr>
              <a:t>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467544" y="908720"/>
          <a:ext cx="824200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schemeClr val="bg1"/>
                </a:solidFill>
                <a:cs typeface="Arial" charset="0"/>
              </a:rPr>
              <a:t>DisCo</a:t>
            </a:r>
            <a:r>
              <a:rPr lang="cs-CZ" dirty="0">
                <a:solidFill>
                  <a:schemeClr val="bg1"/>
                </a:solidFill>
                <a:cs typeface="Arial" charset="0"/>
              </a:rPr>
              <a:t>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92280" y="566124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– nejlepší</a:t>
            </a:r>
          </a:p>
          <a:p>
            <a:r>
              <a:rPr lang="cs-CZ" dirty="0" smtClean="0"/>
              <a:t>5 – nejhorší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schemeClr val="bg1"/>
                </a:solidFill>
                <a:cs typeface="Arial" charset="0"/>
              </a:rPr>
              <a:t>DisCo</a:t>
            </a:r>
            <a:r>
              <a:rPr lang="cs-CZ" dirty="0">
                <a:solidFill>
                  <a:schemeClr val="bg1"/>
                </a:solidFill>
                <a:cs typeface="Arial" charset="0"/>
              </a:rPr>
              <a:t>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67544" y="1052736"/>
          <a:ext cx="3960440" cy="523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 noGrp="1"/>
          </p:cNvGraphicFramePr>
          <p:nvPr/>
        </p:nvGraphicFramePr>
        <p:xfrm>
          <a:off x="4283968" y="1052736"/>
          <a:ext cx="43924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67544" y="332656"/>
            <a:ext cx="3385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Pravidelnost používání </a:t>
            </a:r>
          </a:p>
          <a:p>
            <a:r>
              <a:rPr lang="cs-CZ" sz="2400" dirty="0" smtClean="0"/>
              <a:t>online komunikace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51517" y="539388"/>
            <a:ext cx="74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Text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200116" y="6156012"/>
            <a:ext cx="546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Obecně				Ve vztahu k FM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643438" y="115888"/>
            <a:ext cx="3487737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schemeClr val="bg1"/>
                </a:solidFill>
                <a:cs typeface="Arial" charset="0"/>
              </a:rPr>
              <a:t>DisCo</a:t>
            </a:r>
            <a:r>
              <a:rPr lang="cs-CZ" dirty="0">
                <a:solidFill>
                  <a:schemeClr val="bg1"/>
                </a:solidFill>
                <a:cs typeface="Arial" charset="0"/>
              </a:rPr>
              <a:t> 2010, Plzeň, 25. 06.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283968" y="1052736"/>
          <a:ext cx="4392488" cy="509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 noGrp="1"/>
          </p:cNvGraphicFramePr>
          <p:nvPr/>
        </p:nvGraphicFramePr>
        <p:xfrm>
          <a:off x="467544" y="1052736"/>
          <a:ext cx="396044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67544" y="332656"/>
            <a:ext cx="3385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Pravidelnost používání </a:t>
            </a:r>
          </a:p>
          <a:p>
            <a:r>
              <a:rPr lang="cs-CZ" sz="2400" dirty="0" smtClean="0"/>
              <a:t>online komunikace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20485" y="53938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Zvuk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200116" y="6156012"/>
            <a:ext cx="546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Obecně				Ve vztahu k FM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5987</TotalTime>
  <Words>359</Words>
  <Application>Microsoft Office PowerPoint</Application>
  <PresentationFormat>Předvádění na obrazovce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Austin</vt:lpstr>
      <vt:lpstr>ICT podpora komunikace  nejen v distančním vzdělávání</vt:lpstr>
      <vt:lpstr>Proč ???</vt:lpstr>
      <vt:lpstr>Formy elektronické komunikace</vt:lpstr>
      <vt:lpstr>Typy komunikace</vt:lpstr>
      <vt:lpstr>Aktuální stav na FM VŠE</vt:lpstr>
      <vt:lpstr>Průzkum stavu na FM VŠE</vt:lpstr>
      <vt:lpstr>Snímek 7</vt:lpstr>
      <vt:lpstr>Snímek 8</vt:lpstr>
      <vt:lpstr>Snímek 9</vt:lpstr>
      <vt:lpstr>Snímek 10</vt:lpstr>
      <vt:lpstr>Snímek 11</vt:lpstr>
      <vt:lpstr>BigBlueButton (3B)</vt:lpstr>
      <vt:lpstr>Ukázky 3B</vt:lpstr>
      <vt:lpstr>Shrnutí</vt:lpstr>
      <vt:lpstr>Snímek 15</vt:lpstr>
    </vt:vector>
  </TitlesOfParts>
  <Company>Vysoká škola ekonomická v Praze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Fakulta managementu</dc:creator>
  <cp:lastModifiedBy>Windows User</cp:lastModifiedBy>
  <cp:revision>108</cp:revision>
  <dcterms:created xsi:type="dcterms:W3CDTF">2010-01-03T16:18:17Z</dcterms:created>
  <dcterms:modified xsi:type="dcterms:W3CDTF">2010-06-23T14:00:15Z</dcterms:modified>
</cp:coreProperties>
</file>